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y="6858000" cx="9144000"/>
  <p:notesSz cx="6858000" cy="9144000"/>
  <p:embeddedFontLst>
    <p:embeddedFont>
      <p:font typeface="Helvetica Neue"/>
      <p:regular r:id="rId53"/>
      <p:bold r:id="rId54"/>
      <p:italic r:id="rId55"/>
      <p:boldItalic r:id="rId56"/>
    </p:embeddedFont>
    <p:embeddedFont>
      <p:font typeface="Noto Sans Symbols"/>
      <p:regular r:id="rId57"/>
      <p:bold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96">
          <p15:clr>
            <a:srgbClr val="A4A3A4"/>
          </p15:clr>
        </p15:guide>
        <p15:guide id="2" pos="2880">
          <p15:clr>
            <a:srgbClr val="A4A3A4"/>
          </p15:clr>
        </p15:guide>
        <p15:guide id="3" orient="horz" pos="2160">
          <p15:clr>
            <a:srgbClr val="A4A3A4"/>
          </p15:clr>
        </p15:guide>
      </p15:sldGuideLst>
    </p:ext>
    <p:ext uri="http://customooxmlschemas.google.com/">
      <go:slidesCustomData xmlns:go="http://customooxmlschemas.google.com/" r:id="rId59" roundtripDataSignature="AMtx7mgGpvXkLm1AcD6a7xkKUAcQde2JL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ACF2100-497B-48EA-BB2A-4F6AA07F0478}">
  <a:tblStyle styleId="{5ACF2100-497B-48EA-BB2A-4F6AA07F0478}" styleName="Table_0">
    <a:wholeTbl>
      <a:tcTxStyle b="off" i="off">
        <a:font>
          <a:latin typeface="Arial"/>
          <a:ea typeface="Arial"/>
          <a:cs typeface="Arial"/>
        </a:font>
        <a:schemeClr val="dk1"/>
      </a:tcTxStyle>
      <a:tcStyle>
        <a:tcBdr>
          <a:left>
            <a:ln cap="flat" cmpd="sng" w="12700">
              <a:solidFill>
                <a:schemeClr val="accent3"/>
              </a:solidFill>
              <a:prstDash val="solid"/>
              <a:round/>
              <a:headEnd len="sm" w="sm" type="none"/>
              <a:tailEnd len="sm" w="sm" type="none"/>
            </a:ln>
          </a:left>
          <a:right>
            <a:ln cap="flat" cmpd="sng" w="12700">
              <a:solidFill>
                <a:schemeClr val="accent3"/>
              </a:solidFill>
              <a:prstDash val="solid"/>
              <a:round/>
              <a:headEnd len="sm" w="sm" type="none"/>
              <a:tailEnd len="sm" w="sm" type="none"/>
            </a:ln>
          </a:right>
          <a:top>
            <a:ln cap="flat" cmpd="sng" w="12700">
              <a:solidFill>
                <a:schemeClr val="accent3"/>
              </a:solidFill>
              <a:prstDash val="solid"/>
              <a:round/>
              <a:headEnd len="sm" w="sm" type="none"/>
              <a:tailEnd len="sm" w="sm" type="none"/>
            </a:ln>
          </a:top>
          <a:bottom>
            <a:ln cap="flat" cmpd="sng" w="12700">
              <a:solidFill>
                <a:schemeClr val="accent3"/>
              </a:solidFill>
              <a:prstDash val="solid"/>
              <a:round/>
              <a:headEnd len="sm" w="sm" type="none"/>
              <a:tailEnd len="sm" w="sm" type="none"/>
            </a:ln>
          </a:bottom>
          <a:insideH>
            <a:ln cap="flat" cmpd="sng" w="12700">
              <a:solidFill>
                <a:schemeClr val="accent3"/>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a:tcStyle>
        <a:fill>
          <a:solidFill>
            <a:srgbClr val="F0F0F0"/>
          </a:solidFill>
        </a:fill>
      </a:tcStyle>
    </a:band1H>
    <a:band2H>
      <a:tcTxStyle/>
    </a:band2H>
    <a:band1V>
      <a:tcTxStyle/>
      <a:tcStyle>
        <a:fill>
          <a:solidFill>
            <a:srgbClr val="F0F0F0"/>
          </a:solidFill>
        </a:fill>
      </a:tcStyle>
    </a:band1V>
    <a:band2V>
      <a:tcTxStyle/>
    </a:band2V>
    <a:lastCol>
      <a:tcTxStyle b="on" i="off"/>
    </a:lastCol>
    <a:firstCol>
      <a:tcTxStyle b="on" i="off"/>
    </a:firstCol>
    <a:lastRow>
      <a:tcTxStyle b="on" i="off"/>
      <a:tcStyle>
        <a:tcBdr>
          <a:top>
            <a:ln cap="flat" cmpd="sng" w="50800">
              <a:solidFill>
                <a:schemeClr val="accent3"/>
              </a:solidFill>
              <a:prstDash val="solid"/>
              <a:round/>
              <a:headEnd len="sm" w="sm" type="none"/>
              <a:tailEnd len="sm" w="sm" type="none"/>
            </a:ln>
          </a:top>
        </a:tcBdr>
        <a:fill>
          <a:solidFill>
            <a:schemeClr val="lt1"/>
          </a:solidFill>
        </a:fill>
      </a:tcStyle>
    </a:lastRow>
    <a:seCell>
      <a:tcTxStyle/>
    </a:seCell>
    <a:swCell>
      <a:tcTxStyle/>
    </a:swCell>
    <a:firstRow>
      <a:tcTxStyle b="on" i="off">
        <a:font>
          <a:latin typeface="Arial"/>
          <a:ea typeface="Arial"/>
          <a:cs typeface="Arial"/>
        </a:font>
        <a:schemeClr val="lt1"/>
      </a:tcTxStyle>
      <a:tcStyle>
        <a:fill>
          <a:solidFill>
            <a:schemeClr val="accent3"/>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96" orient="horz"/>
        <p:guide pos="2880"/>
        <p:guide pos="216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HelveticaNeue-regular.fntdata"/><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font" Target="fonts/HelveticaNeue-italic.fntdata"/><Relationship Id="rId10" Type="http://schemas.openxmlformats.org/officeDocument/2006/relationships/slide" Target="slides/slide3.xml"/><Relationship Id="rId54" Type="http://schemas.openxmlformats.org/officeDocument/2006/relationships/font" Target="fonts/HelveticaNeue-bold.fntdata"/><Relationship Id="rId13" Type="http://schemas.openxmlformats.org/officeDocument/2006/relationships/slide" Target="slides/slide6.xml"/><Relationship Id="rId57" Type="http://schemas.openxmlformats.org/officeDocument/2006/relationships/font" Target="fonts/NotoSansSymbols-regular.fntdata"/><Relationship Id="rId12" Type="http://schemas.openxmlformats.org/officeDocument/2006/relationships/slide" Target="slides/slide5.xml"/><Relationship Id="rId56" Type="http://schemas.openxmlformats.org/officeDocument/2006/relationships/font" Target="fonts/HelveticaNeue-boldItalic.fntdata"/><Relationship Id="rId15" Type="http://schemas.openxmlformats.org/officeDocument/2006/relationships/slide" Target="slides/slide8.xml"/><Relationship Id="rId59" Type="http://customschemas.google.com/relationships/presentationmetadata" Target="metadata"/><Relationship Id="rId14" Type="http://schemas.openxmlformats.org/officeDocument/2006/relationships/slide" Target="slides/slide7.xml"/><Relationship Id="rId58" Type="http://schemas.openxmlformats.org/officeDocument/2006/relationships/font" Target="fonts/NotoSansSymbols-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rlk:Documents:NeXT:Rate%20requiremen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rlkelley:Documents:Astro-H:x-talk:x-talk%20mapping.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rlkelley:Documents:Astro-H:x-talk:x-talk%20mapp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3"/>
      <c:rotY val="23"/>
      <c:rAngAx val="0"/>
    </c:view3D>
    <c:floor>
      <c:thickness val="0"/>
    </c:floor>
    <c:sideWall>
      <c:thickness val="0"/>
      <c:spPr>
        <a:noFill/>
      </c:spPr>
    </c:sideWall>
    <c:backWall>
      <c:thickness val="0"/>
      <c:spPr>
        <a:noFill/>
      </c:spPr>
    </c:backWall>
    <c:plotArea>
      <c:layout>
        <c:manualLayout>
          <c:layoutTarget val="inner"/>
          <c:xMode val="edge"/>
          <c:yMode val="edge"/>
          <c:x val="0.192270067526085"/>
          <c:y val="5.2173895181822902E-2"/>
          <c:w val="0.69563601795122398"/>
          <c:h val="0.73902217082431698"/>
        </c:manualLayout>
      </c:layout>
      <c:bar3DChart>
        <c:barDir val="col"/>
        <c:grouping val="standard"/>
        <c:varyColors val="0"/>
        <c:ser>
          <c:idx val="0"/>
          <c:order val="0"/>
          <c:tx>
            <c:strRef>
              <c:f>Sheet1!$H$17</c:f>
              <c:strCache>
                <c:ptCount val="1"/>
                <c:pt idx="0">
                  <c:v>1</c:v>
                </c:pt>
              </c:strCache>
            </c:strRef>
          </c:tx>
          <c:invertIfNegative val="0"/>
          <c:cat>
            <c:numRef>
              <c:f>Sheet1!$I$16:$N$16</c:f>
              <c:numCache>
                <c:formatCode>General</c:formatCode>
                <c:ptCount val="6"/>
                <c:pt idx="0">
                  <c:v>1</c:v>
                </c:pt>
                <c:pt idx="1">
                  <c:v>2</c:v>
                </c:pt>
                <c:pt idx="2">
                  <c:v>3</c:v>
                </c:pt>
                <c:pt idx="3">
                  <c:v>4</c:v>
                </c:pt>
                <c:pt idx="4">
                  <c:v>5</c:v>
                </c:pt>
                <c:pt idx="5">
                  <c:v>6</c:v>
                </c:pt>
              </c:numCache>
            </c:numRef>
          </c:cat>
          <c:val>
            <c:numRef>
              <c:f>Sheet1!$I$17:$N$17</c:f>
              <c:numCache>
                <c:formatCode>General</c:formatCode>
                <c:ptCount val="6"/>
                <c:pt idx="0">
                  <c:v>1.6590000000000001E-3</c:v>
                </c:pt>
                <c:pt idx="1">
                  <c:v>3.8080000000000002E-3</c:v>
                </c:pt>
                <c:pt idx="2">
                  <c:v>4.764E-3</c:v>
                </c:pt>
                <c:pt idx="3">
                  <c:v>4.3049999999999998E-3</c:v>
                </c:pt>
                <c:pt idx="4">
                  <c:v>3.4229999999999998E-3</c:v>
                </c:pt>
                <c:pt idx="5">
                  <c:v>1.523E-3</c:v>
                </c:pt>
              </c:numCache>
            </c:numRef>
          </c:val>
          <c:extLst>
            <c:ext xmlns:c16="http://schemas.microsoft.com/office/drawing/2014/chart" uri="{C3380CC4-5D6E-409C-BE32-E72D297353CC}">
              <c16:uniqueId val="{00000000-E528-C247-AB14-4668BFF8878D}"/>
            </c:ext>
          </c:extLst>
        </c:ser>
        <c:ser>
          <c:idx val="1"/>
          <c:order val="1"/>
          <c:tx>
            <c:strRef>
              <c:f>Sheet1!$H$18</c:f>
              <c:strCache>
                <c:ptCount val="1"/>
                <c:pt idx="0">
                  <c:v>2</c:v>
                </c:pt>
              </c:strCache>
            </c:strRef>
          </c:tx>
          <c:invertIfNegative val="0"/>
          <c:cat>
            <c:numRef>
              <c:f>Sheet1!$I$16:$N$16</c:f>
              <c:numCache>
                <c:formatCode>General</c:formatCode>
                <c:ptCount val="6"/>
                <c:pt idx="0">
                  <c:v>1</c:v>
                </c:pt>
                <c:pt idx="1">
                  <c:v>2</c:v>
                </c:pt>
                <c:pt idx="2">
                  <c:v>3</c:v>
                </c:pt>
                <c:pt idx="3">
                  <c:v>4</c:v>
                </c:pt>
                <c:pt idx="4">
                  <c:v>5</c:v>
                </c:pt>
                <c:pt idx="5">
                  <c:v>6</c:v>
                </c:pt>
              </c:numCache>
            </c:numRef>
          </c:cat>
          <c:val>
            <c:numRef>
              <c:f>Sheet1!$I$18:$N$18</c:f>
              <c:numCache>
                <c:formatCode>General</c:formatCode>
                <c:ptCount val="6"/>
                <c:pt idx="0">
                  <c:v>3.9069999999999999E-3</c:v>
                </c:pt>
                <c:pt idx="1">
                  <c:v>1.2234E-2</c:v>
                </c:pt>
                <c:pt idx="2">
                  <c:v>2.298E-2</c:v>
                </c:pt>
                <c:pt idx="3">
                  <c:v>2.2728999999999999E-2</c:v>
                </c:pt>
                <c:pt idx="4">
                  <c:v>1.2713E-2</c:v>
                </c:pt>
                <c:pt idx="5">
                  <c:v>3.5430000000000001E-3</c:v>
                </c:pt>
              </c:numCache>
            </c:numRef>
          </c:val>
          <c:extLst>
            <c:ext xmlns:c16="http://schemas.microsoft.com/office/drawing/2014/chart" uri="{C3380CC4-5D6E-409C-BE32-E72D297353CC}">
              <c16:uniqueId val="{00000001-E528-C247-AB14-4668BFF8878D}"/>
            </c:ext>
          </c:extLst>
        </c:ser>
        <c:ser>
          <c:idx val="2"/>
          <c:order val="2"/>
          <c:tx>
            <c:strRef>
              <c:f>Sheet1!$H$19</c:f>
              <c:strCache>
                <c:ptCount val="1"/>
                <c:pt idx="0">
                  <c:v>3</c:v>
                </c:pt>
              </c:strCache>
            </c:strRef>
          </c:tx>
          <c:invertIfNegative val="0"/>
          <c:cat>
            <c:numRef>
              <c:f>Sheet1!$I$16:$N$16</c:f>
              <c:numCache>
                <c:formatCode>General</c:formatCode>
                <c:ptCount val="6"/>
                <c:pt idx="0">
                  <c:v>1</c:v>
                </c:pt>
                <c:pt idx="1">
                  <c:v>2</c:v>
                </c:pt>
                <c:pt idx="2">
                  <c:v>3</c:v>
                </c:pt>
                <c:pt idx="3">
                  <c:v>4</c:v>
                </c:pt>
                <c:pt idx="4">
                  <c:v>5</c:v>
                </c:pt>
                <c:pt idx="5">
                  <c:v>6</c:v>
                </c:pt>
              </c:numCache>
            </c:numRef>
          </c:cat>
          <c:val>
            <c:numRef>
              <c:f>Sheet1!$I$19:$N$19</c:f>
              <c:numCache>
                <c:formatCode>General</c:formatCode>
                <c:ptCount val="6"/>
                <c:pt idx="0">
                  <c:v>4.5430000000000002E-3</c:v>
                </c:pt>
                <c:pt idx="1">
                  <c:v>2.2721999999999999E-2</c:v>
                </c:pt>
                <c:pt idx="2">
                  <c:v>0.108968</c:v>
                </c:pt>
                <c:pt idx="3">
                  <c:v>0.10600800000000001</c:v>
                </c:pt>
                <c:pt idx="4">
                  <c:v>2.3337E-2</c:v>
                </c:pt>
                <c:pt idx="5">
                  <c:v>4.5789999999999997E-3</c:v>
                </c:pt>
              </c:numCache>
            </c:numRef>
          </c:val>
          <c:extLst>
            <c:ext xmlns:c16="http://schemas.microsoft.com/office/drawing/2014/chart" uri="{C3380CC4-5D6E-409C-BE32-E72D297353CC}">
              <c16:uniqueId val="{00000002-E528-C247-AB14-4668BFF8878D}"/>
            </c:ext>
          </c:extLst>
        </c:ser>
        <c:ser>
          <c:idx val="3"/>
          <c:order val="3"/>
          <c:tx>
            <c:strRef>
              <c:f>Sheet1!$H$20</c:f>
              <c:strCache>
                <c:ptCount val="1"/>
                <c:pt idx="0">
                  <c:v>4</c:v>
                </c:pt>
              </c:strCache>
            </c:strRef>
          </c:tx>
          <c:invertIfNegative val="0"/>
          <c:cat>
            <c:numRef>
              <c:f>Sheet1!$I$16:$N$16</c:f>
              <c:numCache>
                <c:formatCode>General</c:formatCode>
                <c:ptCount val="6"/>
                <c:pt idx="0">
                  <c:v>1</c:v>
                </c:pt>
                <c:pt idx="1">
                  <c:v>2</c:v>
                </c:pt>
                <c:pt idx="2">
                  <c:v>3</c:v>
                </c:pt>
                <c:pt idx="3">
                  <c:v>4</c:v>
                </c:pt>
                <c:pt idx="4">
                  <c:v>5</c:v>
                </c:pt>
                <c:pt idx="5">
                  <c:v>6</c:v>
                </c:pt>
              </c:numCache>
            </c:numRef>
          </c:cat>
          <c:val>
            <c:numRef>
              <c:f>Sheet1!$I$20:$N$20</c:f>
              <c:numCache>
                <c:formatCode>General</c:formatCode>
                <c:ptCount val="6"/>
                <c:pt idx="0">
                  <c:v>4.2620000000000002E-3</c:v>
                </c:pt>
                <c:pt idx="1">
                  <c:v>2.2561000000000001E-2</c:v>
                </c:pt>
                <c:pt idx="2">
                  <c:v>0.11283600000000001</c:v>
                </c:pt>
                <c:pt idx="3">
                  <c:v>0.108747</c:v>
                </c:pt>
                <c:pt idx="4">
                  <c:v>2.1569999999999999E-2</c:v>
                </c:pt>
                <c:pt idx="5">
                  <c:v>4.7840000000000001E-3</c:v>
                </c:pt>
              </c:numCache>
            </c:numRef>
          </c:val>
          <c:extLst>
            <c:ext xmlns:c16="http://schemas.microsoft.com/office/drawing/2014/chart" uri="{C3380CC4-5D6E-409C-BE32-E72D297353CC}">
              <c16:uniqueId val="{00000003-E528-C247-AB14-4668BFF8878D}"/>
            </c:ext>
          </c:extLst>
        </c:ser>
        <c:ser>
          <c:idx val="4"/>
          <c:order val="4"/>
          <c:tx>
            <c:strRef>
              <c:f>Sheet1!$H$21</c:f>
              <c:strCache>
                <c:ptCount val="1"/>
                <c:pt idx="0">
                  <c:v>5</c:v>
                </c:pt>
              </c:strCache>
            </c:strRef>
          </c:tx>
          <c:invertIfNegative val="0"/>
          <c:cat>
            <c:numRef>
              <c:f>Sheet1!$I$16:$N$16</c:f>
              <c:numCache>
                <c:formatCode>General</c:formatCode>
                <c:ptCount val="6"/>
                <c:pt idx="0">
                  <c:v>1</c:v>
                </c:pt>
                <c:pt idx="1">
                  <c:v>2</c:v>
                </c:pt>
                <c:pt idx="2">
                  <c:v>3</c:v>
                </c:pt>
                <c:pt idx="3">
                  <c:v>4</c:v>
                </c:pt>
                <c:pt idx="4">
                  <c:v>5</c:v>
                </c:pt>
                <c:pt idx="5">
                  <c:v>6</c:v>
                </c:pt>
              </c:numCache>
            </c:numRef>
          </c:cat>
          <c:val>
            <c:numRef>
              <c:f>Sheet1!$I$21:$N$21</c:f>
              <c:numCache>
                <c:formatCode>General</c:formatCode>
                <c:ptCount val="6"/>
                <c:pt idx="0">
                  <c:v>3.9230000000000003E-3</c:v>
                </c:pt>
                <c:pt idx="1">
                  <c:v>1.1927999999999999E-2</c:v>
                </c:pt>
                <c:pt idx="2">
                  <c:v>2.2290999999999998E-2</c:v>
                </c:pt>
                <c:pt idx="3">
                  <c:v>2.1831E-2</c:v>
                </c:pt>
                <c:pt idx="4">
                  <c:v>1.2361E-2</c:v>
                </c:pt>
                <c:pt idx="5">
                  <c:v>4.0379999999999999E-3</c:v>
                </c:pt>
              </c:numCache>
            </c:numRef>
          </c:val>
          <c:extLst>
            <c:ext xmlns:c16="http://schemas.microsoft.com/office/drawing/2014/chart" uri="{C3380CC4-5D6E-409C-BE32-E72D297353CC}">
              <c16:uniqueId val="{00000004-E528-C247-AB14-4668BFF8878D}"/>
            </c:ext>
          </c:extLst>
        </c:ser>
        <c:ser>
          <c:idx val="5"/>
          <c:order val="5"/>
          <c:tx>
            <c:strRef>
              <c:f>Sheet1!$H$22</c:f>
              <c:strCache>
                <c:ptCount val="1"/>
                <c:pt idx="0">
                  <c:v>6</c:v>
                </c:pt>
              </c:strCache>
            </c:strRef>
          </c:tx>
          <c:invertIfNegative val="0"/>
          <c:cat>
            <c:numRef>
              <c:f>Sheet1!$I$16:$N$16</c:f>
              <c:numCache>
                <c:formatCode>General</c:formatCode>
                <c:ptCount val="6"/>
                <c:pt idx="0">
                  <c:v>1</c:v>
                </c:pt>
                <c:pt idx="1">
                  <c:v>2</c:v>
                </c:pt>
                <c:pt idx="2">
                  <c:v>3</c:v>
                </c:pt>
                <c:pt idx="3">
                  <c:v>4</c:v>
                </c:pt>
                <c:pt idx="4">
                  <c:v>5</c:v>
                </c:pt>
                <c:pt idx="5">
                  <c:v>6</c:v>
                </c:pt>
              </c:numCache>
            </c:numRef>
          </c:cat>
          <c:val>
            <c:numRef>
              <c:f>Sheet1!$I$22:$N$22</c:f>
              <c:numCache>
                <c:formatCode>General</c:formatCode>
                <c:ptCount val="6"/>
                <c:pt idx="0">
                  <c:v>1.7600000000000001E-3</c:v>
                </c:pt>
                <c:pt idx="1">
                  <c:v>3.8579999999999999E-3</c:v>
                </c:pt>
                <c:pt idx="2">
                  <c:v>4.4730000000000004E-3</c:v>
                </c:pt>
                <c:pt idx="3">
                  <c:v>4.9160000000000002E-3</c:v>
                </c:pt>
                <c:pt idx="4">
                  <c:v>3.9639999999999996E-3</c:v>
                </c:pt>
                <c:pt idx="5">
                  <c:v>1.8339999999999999E-3</c:v>
                </c:pt>
              </c:numCache>
            </c:numRef>
          </c:val>
          <c:extLst>
            <c:ext xmlns:c16="http://schemas.microsoft.com/office/drawing/2014/chart" uri="{C3380CC4-5D6E-409C-BE32-E72D297353CC}">
              <c16:uniqueId val="{00000005-E528-C247-AB14-4668BFF8878D}"/>
            </c:ext>
          </c:extLst>
        </c:ser>
        <c:dLbls>
          <c:showLegendKey val="0"/>
          <c:showVal val="0"/>
          <c:showCatName val="0"/>
          <c:showSerName val="0"/>
          <c:showPercent val="0"/>
          <c:showBubbleSize val="0"/>
        </c:dLbls>
        <c:gapWidth val="150"/>
        <c:shape val="box"/>
        <c:axId val="2139139928"/>
        <c:axId val="2139142904"/>
        <c:axId val="2139145944"/>
      </c:bar3DChart>
      <c:catAx>
        <c:axId val="2139139928"/>
        <c:scaling>
          <c:orientation val="minMax"/>
        </c:scaling>
        <c:delete val="0"/>
        <c:axPos val="b"/>
        <c:numFmt formatCode="General" sourceLinked="1"/>
        <c:majorTickMark val="out"/>
        <c:minorTickMark val="none"/>
        <c:tickLblPos val="nextTo"/>
        <c:crossAx val="2139142904"/>
        <c:crosses val="autoZero"/>
        <c:auto val="1"/>
        <c:lblAlgn val="ctr"/>
        <c:lblOffset val="100"/>
        <c:noMultiLvlLbl val="0"/>
      </c:catAx>
      <c:valAx>
        <c:axId val="2139142904"/>
        <c:scaling>
          <c:orientation val="minMax"/>
        </c:scaling>
        <c:delete val="0"/>
        <c:axPos val="l"/>
        <c:majorGridlines/>
        <c:numFmt formatCode="General" sourceLinked="1"/>
        <c:majorTickMark val="out"/>
        <c:minorTickMark val="none"/>
        <c:tickLblPos val="nextTo"/>
        <c:crossAx val="2139139928"/>
        <c:crosses val="autoZero"/>
        <c:crossBetween val="between"/>
      </c:valAx>
      <c:serAx>
        <c:axId val="2139145944"/>
        <c:scaling>
          <c:orientation val="minMax"/>
        </c:scaling>
        <c:delete val="0"/>
        <c:axPos val="b"/>
        <c:majorTickMark val="out"/>
        <c:minorTickMark val="none"/>
        <c:tickLblPos val="nextTo"/>
        <c:crossAx val="2139142904"/>
        <c:crosses val="autoZero"/>
      </c:ser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invertIfNegative val="0"/>
          <c:val>
            <c:numRef>
              <c:f>Sheet1!$B$51:$G$51</c:f>
              <c:numCache>
                <c:formatCode>0.0000</c:formatCode>
                <c:ptCount val="6"/>
                <c:pt idx="0">
                  <c:v>4.0500000000000001E-2</c:v>
                </c:pt>
                <c:pt idx="1">
                  <c:v>4.3999999999999997E-2</c:v>
                </c:pt>
                <c:pt idx="2">
                  <c:v>7.6880000000000004E-2</c:v>
                </c:pt>
                <c:pt idx="3">
                  <c:v>0.11246</c:v>
                </c:pt>
                <c:pt idx="4">
                  <c:v>7.9899999999999999E-2</c:v>
                </c:pt>
                <c:pt idx="5">
                  <c:v>5.7680000000000002E-2</c:v>
                </c:pt>
              </c:numCache>
            </c:numRef>
          </c:val>
          <c:extLst>
            <c:ext xmlns:c16="http://schemas.microsoft.com/office/drawing/2014/chart" uri="{C3380CC4-5D6E-409C-BE32-E72D297353CC}">
              <c16:uniqueId val="{00000000-37DE-7240-8C62-B2AC1356B191}"/>
            </c:ext>
          </c:extLst>
        </c:ser>
        <c:ser>
          <c:idx val="1"/>
          <c:order val="1"/>
          <c:invertIfNegative val="0"/>
          <c:val>
            <c:numRef>
              <c:f>Sheet1!$B$52:$G$52</c:f>
              <c:numCache>
                <c:formatCode>0.0000</c:formatCode>
                <c:ptCount val="6"/>
                <c:pt idx="0">
                  <c:v>0.1391</c:v>
                </c:pt>
                <c:pt idx="1">
                  <c:v>0.26823999999999998</c:v>
                </c:pt>
                <c:pt idx="2">
                  <c:v>0.28139999999999998</c:v>
                </c:pt>
                <c:pt idx="3">
                  <c:v>0.51175999999999999</c:v>
                </c:pt>
                <c:pt idx="4">
                  <c:v>0.39684000000000003</c:v>
                </c:pt>
                <c:pt idx="5">
                  <c:v>9.5039999999999999E-2</c:v>
                </c:pt>
              </c:numCache>
            </c:numRef>
          </c:val>
          <c:extLst>
            <c:ext xmlns:c16="http://schemas.microsoft.com/office/drawing/2014/chart" uri="{C3380CC4-5D6E-409C-BE32-E72D297353CC}">
              <c16:uniqueId val="{00000001-37DE-7240-8C62-B2AC1356B191}"/>
            </c:ext>
          </c:extLst>
        </c:ser>
        <c:ser>
          <c:idx val="2"/>
          <c:order val="2"/>
          <c:invertIfNegative val="0"/>
          <c:val>
            <c:numRef>
              <c:f>Sheet1!$B$53:$G$53</c:f>
              <c:numCache>
                <c:formatCode>0.0000</c:formatCode>
                <c:ptCount val="6"/>
                <c:pt idx="0">
                  <c:v>0.17676</c:v>
                </c:pt>
                <c:pt idx="1">
                  <c:v>0.71609999999999996</c:v>
                </c:pt>
                <c:pt idx="2">
                  <c:v>2.5061</c:v>
                </c:pt>
                <c:pt idx="3">
                  <c:v>2.8931800000000001</c:v>
                </c:pt>
                <c:pt idx="4">
                  <c:v>0.44796000000000002</c:v>
                </c:pt>
                <c:pt idx="5">
                  <c:v>9.6600000000000005E-2</c:v>
                </c:pt>
              </c:numCache>
            </c:numRef>
          </c:val>
          <c:extLst>
            <c:ext xmlns:c16="http://schemas.microsoft.com/office/drawing/2014/chart" uri="{C3380CC4-5D6E-409C-BE32-E72D297353CC}">
              <c16:uniqueId val="{00000002-37DE-7240-8C62-B2AC1356B191}"/>
            </c:ext>
          </c:extLst>
        </c:ser>
        <c:ser>
          <c:idx val="3"/>
          <c:order val="3"/>
          <c:invertIfNegative val="0"/>
          <c:val>
            <c:numRef>
              <c:f>Sheet1!$B$54:$G$54</c:f>
              <c:numCache>
                <c:formatCode>0.0000</c:formatCode>
                <c:ptCount val="6"/>
                <c:pt idx="0">
                  <c:v>0.23472000000000001</c:v>
                </c:pt>
                <c:pt idx="1">
                  <c:v>0.89856000000000003</c:v>
                </c:pt>
                <c:pt idx="2">
                  <c:v>3.0405600000000002</c:v>
                </c:pt>
                <c:pt idx="3">
                  <c:v>2.5880800000000002</c:v>
                </c:pt>
                <c:pt idx="4">
                  <c:v>0.63512000000000002</c:v>
                </c:pt>
                <c:pt idx="5">
                  <c:v>0.1409</c:v>
                </c:pt>
              </c:numCache>
            </c:numRef>
          </c:val>
          <c:extLst>
            <c:ext xmlns:c16="http://schemas.microsoft.com/office/drawing/2014/chart" uri="{C3380CC4-5D6E-409C-BE32-E72D297353CC}">
              <c16:uniqueId val="{00000003-37DE-7240-8C62-B2AC1356B191}"/>
            </c:ext>
          </c:extLst>
        </c:ser>
        <c:ser>
          <c:idx val="4"/>
          <c:order val="4"/>
          <c:invertIfNegative val="0"/>
          <c:val>
            <c:numRef>
              <c:f>Sheet1!$B$55:$G$55</c:f>
              <c:numCache>
                <c:formatCode>0.0000</c:formatCode>
                <c:ptCount val="6"/>
                <c:pt idx="0">
                  <c:v>0.14413999999999999</c:v>
                </c:pt>
                <c:pt idx="1">
                  <c:v>0.33988000000000002</c:v>
                </c:pt>
                <c:pt idx="2">
                  <c:v>0.78378000000000003</c:v>
                </c:pt>
                <c:pt idx="3">
                  <c:v>0.77258000000000004</c:v>
                </c:pt>
                <c:pt idx="4">
                  <c:v>0.49678</c:v>
                </c:pt>
                <c:pt idx="5">
                  <c:v>0.10553999999999999</c:v>
                </c:pt>
              </c:numCache>
            </c:numRef>
          </c:val>
          <c:extLst>
            <c:ext xmlns:c16="http://schemas.microsoft.com/office/drawing/2014/chart" uri="{C3380CC4-5D6E-409C-BE32-E72D297353CC}">
              <c16:uniqueId val="{00000004-37DE-7240-8C62-B2AC1356B191}"/>
            </c:ext>
          </c:extLst>
        </c:ser>
        <c:ser>
          <c:idx val="5"/>
          <c:order val="5"/>
          <c:invertIfNegative val="0"/>
          <c:val>
            <c:numRef>
              <c:f>Sheet1!$B$56:$G$56</c:f>
              <c:numCache>
                <c:formatCode>0.0000</c:formatCode>
                <c:ptCount val="6"/>
                <c:pt idx="0">
                  <c:v>4.9279999999999997E-2</c:v>
                </c:pt>
                <c:pt idx="1">
                  <c:v>0.14419999999999999</c:v>
                </c:pt>
                <c:pt idx="2">
                  <c:v>0.22969999999999999</c:v>
                </c:pt>
                <c:pt idx="3">
                  <c:v>0.20286000000000001</c:v>
                </c:pt>
                <c:pt idx="4">
                  <c:v>0.17305999999999999</c:v>
                </c:pt>
                <c:pt idx="5">
                  <c:v>5</c:v>
                </c:pt>
              </c:numCache>
            </c:numRef>
          </c:val>
          <c:extLst>
            <c:ext xmlns:c16="http://schemas.microsoft.com/office/drawing/2014/chart" uri="{C3380CC4-5D6E-409C-BE32-E72D297353CC}">
              <c16:uniqueId val="{00000005-37DE-7240-8C62-B2AC1356B191}"/>
            </c:ext>
          </c:extLst>
        </c:ser>
        <c:dLbls>
          <c:showLegendKey val="0"/>
          <c:showVal val="0"/>
          <c:showCatName val="0"/>
          <c:showSerName val="0"/>
          <c:showPercent val="0"/>
          <c:showBubbleSize val="0"/>
        </c:dLbls>
        <c:gapWidth val="150"/>
        <c:shape val="box"/>
        <c:axId val="-2113160616"/>
        <c:axId val="-2113207096"/>
        <c:axId val="-2113221416"/>
      </c:bar3DChart>
      <c:catAx>
        <c:axId val="-2113160616"/>
        <c:scaling>
          <c:orientation val="minMax"/>
        </c:scaling>
        <c:delete val="0"/>
        <c:axPos val="b"/>
        <c:majorTickMark val="out"/>
        <c:minorTickMark val="none"/>
        <c:tickLblPos val="nextTo"/>
        <c:crossAx val="-2113207096"/>
        <c:crosses val="autoZero"/>
        <c:auto val="1"/>
        <c:lblAlgn val="ctr"/>
        <c:lblOffset val="100"/>
        <c:noMultiLvlLbl val="0"/>
      </c:catAx>
      <c:valAx>
        <c:axId val="-2113207096"/>
        <c:scaling>
          <c:orientation val="minMax"/>
        </c:scaling>
        <c:delete val="0"/>
        <c:axPos val="l"/>
        <c:majorGridlines/>
        <c:numFmt formatCode="0.0000" sourceLinked="1"/>
        <c:majorTickMark val="out"/>
        <c:minorTickMark val="none"/>
        <c:tickLblPos val="nextTo"/>
        <c:crossAx val="-2113160616"/>
        <c:crosses val="autoZero"/>
        <c:crossBetween val="between"/>
      </c:valAx>
      <c:serAx>
        <c:axId val="-2113221416"/>
        <c:scaling>
          <c:orientation val="minMax"/>
        </c:scaling>
        <c:delete val="0"/>
        <c:axPos val="b"/>
        <c:majorTickMark val="out"/>
        <c:minorTickMark val="none"/>
        <c:tickLblPos val="nextTo"/>
        <c:crossAx val="-2113207096"/>
        <c:crosses val="autoZero"/>
      </c:serAx>
    </c:plotArea>
    <c:plotVisOnly val="1"/>
    <c:dispBlanksAs val="gap"/>
    <c:showDLblsOverMax val="0"/>
  </c:chart>
  <c:spPr>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invertIfNegative val="0"/>
          <c:val>
            <c:numRef>
              <c:f>Sheet1!$I$51:$N$51</c:f>
              <c:numCache>
                <c:formatCode>0.0000</c:formatCode>
                <c:ptCount val="6"/>
                <c:pt idx="0">
                  <c:v>0.40733999999999998</c:v>
                </c:pt>
                <c:pt idx="1">
                  <c:v>0.54964000000000002</c:v>
                </c:pt>
                <c:pt idx="2">
                  <c:v>2.7875000000000001</c:v>
                </c:pt>
                <c:pt idx="3">
                  <c:v>0.51175999999999999</c:v>
                </c:pt>
                <c:pt idx="4">
                  <c:v>0.56943999999999995</c:v>
                </c:pt>
                <c:pt idx="5">
                  <c:v>0.47674</c:v>
                </c:pt>
              </c:numCache>
            </c:numRef>
          </c:val>
          <c:extLst>
            <c:ext xmlns:c16="http://schemas.microsoft.com/office/drawing/2014/chart" uri="{C3380CC4-5D6E-409C-BE32-E72D297353CC}">
              <c16:uniqueId val="{00000000-FCDA-A94B-8C14-A2E1D936B104}"/>
            </c:ext>
          </c:extLst>
        </c:ser>
        <c:ser>
          <c:idx val="1"/>
          <c:order val="1"/>
          <c:invertIfNegative val="0"/>
          <c:val>
            <c:numRef>
              <c:f>Sheet1!$I$52:$N$52</c:f>
              <c:numCache>
                <c:formatCode>0.0000</c:formatCode>
                <c:ptCount val="6"/>
                <c:pt idx="0">
                  <c:v>0.75660000000000005</c:v>
                </c:pt>
                <c:pt idx="1">
                  <c:v>8.4500000000000006E-2</c:v>
                </c:pt>
                <c:pt idx="2">
                  <c:v>0.12088</c:v>
                </c:pt>
                <c:pt idx="3">
                  <c:v>0.19236</c:v>
                </c:pt>
                <c:pt idx="4">
                  <c:v>0.15271999999999999</c:v>
                </c:pt>
                <c:pt idx="5">
                  <c:v>0.8448</c:v>
                </c:pt>
              </c:numCache>
            </c:numRef>
          </c:val>
          <c:extLst>
            <c:ext xmlns:c16="http://schemas.microsoft.com/office/drawing/2014/chart" uri="{C3380CC4-5D6E-409C-BE32-E72D297353CC}">
              <c16:uniqueId val="{00000001-FCDA-A94B-8C14-A2E1D936B104}"/>
            </c:ext>
          </c:extLst>
        </c:ser>
        <c:ser>
          <c:idx val="2"/>
          <c:order val="2"/>
          <c:invertIfNegative val="0"/>
          <c:val>
            <c:numRef>
              <c:f>Sheet1!$I$53:$N$53</c:f>
              <c:numCache>
                <c:formatCode>0.0000</c:formatCode>
                <c:ptCount val="6"/>
                <c:pt idx="0">
                  <c:v>0.71609999999999996</c:v>
                </c:pt>
                <c:pt idx="1">
                  <c:v>0.31585999999999997</c:v>
                </c:pt>
                <c:pt idx="2">
                  <c:v>7.6880000000000004E-2</c:v>
                </c:pt>
                <c:pt idx="3">
                  <c:v>9.6600000000000005E-2</c:v>
                </c:pt>
                <c:pt idx="4">
                  <c:v>0.19164</c:v>
                </c:pt>
                <c:pt idx="5">
                  <c:v>3.3411400000000002</c:v>
                </c:pt>
              </c:numCache>
            </c:numRef>
          </c:val>
          <c:extLst>
            <c:ext xmlns:c16="http://schemas.microsoft.com/office/drawing/2014/chart" uri="{C3380CC4-5D6E-409C-BE32-E72D297353CC}">
              <c16:uniqueId val="{00000002-FCDA-A94B-8C14-A2E1D936B104}"/>
            </c:ext>
          </c:extLst>
        </c:ser>
        <c:ser>
          <c:idx val="3"/>
          <c:order val="3"/>
          <c:invertIfNegative val="0"/>
          <c:val>
            <c:numRef>
              <c:f>Sheet1!$I$54:$N$54</c:f>
              <c:numCache>
                <c:formatCode>0.0000</c:formatCode>
                <c:ptCount val="6"/>
                <c:pt idx="0">
                  <c:v>3.93912</c:v>
                </c:pt>
                <c:pt idx="1">
                  <c:v>0.37885999999999997</c:v>
                </c:pt>
                <c:pt idx="2">
                  <c:v>0</c:v>
                </c:pt>
                <c:pt idx="3">
                  <c:v>0.20286000000000001</c:v>
                </c:pt>
                <c:pt idx="4">
                  <c:v>0.24643999999999999</c:v>
                </c:pt>
                <c:pt idx="5">
                  <c:v>0.63512000000000002</c:v>
                </c:pt>
              </c:numCache>
            </c:numRef>
          </c:val>
          <c:extLst>
            <c:ext xmlns:c16="http://schemas.microsoft.com/office/drawing/2014/chart" uri="{C3380CC4-5D6E-409C-BE32-E72D297353CC}">
              <c16:uniqueId val="{00000003-FCDA-A94B-8C14-A2E1D936B104}"/>
            </c:ext>
          </c:extLst>
        </c:ser>
        <c:ser>
          <c:idx val="4"/>
          <c:order val="4"/>
          <c:invertIfNegative val="0"/>
          <c:val>
            <c:numRef>
              <c:f>Sheet1!$I$55:$N$55</c:f>
              <c:numCache>
                <c:formatCode>0.0000</c:formatCode>
                <c:ptCount val="6"/>
                <c:pt idx="0">
                  <c:v>1.23844</c:v>
                </c:pt>
                <c:pt idx="1">
                  <c:v>0.19342000000000001</c:v>
                </c:pt>
                <c:pt idx="2">
                  <c:v>0.37390000000000001</c:v>
                </c:pt>
                <c:pt idx="3">
                  <c:v>0.37591999999999998</c:v>
                </c:pt>
                <c:pt idx="4">
                  <c:v>5.1730600000000004</c:v>
                </c:pt>
                <c:pt idx="5">
                  <c:v>5.6351199999999997</c:v>
                </c:pt>
              </c:numCache>
            </c:numRef>
          </c:val>
          <c:extLst>
            <c:ext xmlns:c16="http://schemas.microsoft.com/office/drawing/2014/chart" uri="{C3380CC4-5D6E-409C-BE32-E72D297353CC}">
              <c16:uniqueId val="{00000004-FCDA-A94B-8C14-A2E1D936B104}"/>
            </c:ext>
          </c:extLst>
        </c:ser>
        <c:ser>
          <c:idx val="5"/>
          <c:order val="5"/>
          <c:invertIfNegative val="0"/>
          <c:val>
            <c:numRef>
              <c:f>Sheet1!$I$56:$N$56</c:f>
              <c:numCache>
                <c:formatCode>0.0000</c:formatCode>
                <c:ptCount val="6"/>
                <c:pt idx="0">
                  <c:v>0.48408000000000001</c:v>
                </c:pt>
                <c:pt idx="1">
                  <c:v>0.83306000000000002</c:v>
                </c:pt>
                <c:pt idx="2">
                  <c:v>0.78378000000000003</c:v>
                </c:pt>
                <c:pt idx="3">
                  <c:v>3.3606600000000002</c:v>
                </c:pt>
                <c:pt idx="4">
                  <c:v>1.26936</c:v>
                </c:pt>
                <c:pt idx="5">
                  <c:v>0.60231999999999997</c:v>
                </c:pt>
              </c:numCache>
            </c:numRef>
          </c:val>
          <c:extLst>
            <c:ext xmlns:c16="http://schemas.microsoft.com/office/drawing/2014/chart" uri="{C3380CC4-5D6E-409C-BE32-E72D297353CC}">
              <c16:uniqueId val="{00000005-FCDA-A94B-8C14-A2E1D936B104}"/>
            </c:ext>
          </c:extLst>
        </c:ser>
        <c:dLbls>
          <c:showLegendKey val="0"/>
          <c:showVal val="0"/>
          <c:showCatName val="0"/>
          <c:showSerName val="0"/>
          <c:showPercent val="0"/>
          <c:showBubbleSize val="0"/>
        </c:dLbls>
        <c:gapWidth val="150"/>
        <c:shape val="box"/>
        <c:axId val="2132362824"/>
        <c:axId val="2132357816"/>
        <c:axId val="2132352856"/>
      </c:bar3DChart>
      <c:catAx>
        <c:axId val="2132362824"/>
        <c:scaling>
          <c:orientation val="minMax"/>
        </c:scaling>
        <c:delete val="0"/>
        <c:axPos val="b"/>
        <c:majorTickMark val="out"/>
        <c:minorTickMark val="none"/>
        <c:tickLblPos val="nextTo"/>
        <c:crossAx val="2132357816"/>
        <c:crosses val="autoZero"/>
        <c:auto val="1"/>
        <c:lblAlgn val="ctr"/>
        <c:lblOffset val="100"/>
        <c:noMultiLvlLbl val="0"/>
      </c:catAx>
      <c:valAx>
        <c:axId val="2132357816"/>
        <c:scaling>
          <c:orientation val="minMax"/>
        </c:scaling>
        <c:delete val="0"/>
        <c:axPos val="l"/>
        <c:majorGridlines/>
        <c:numFmt formatCode="0.0000" sourceLinked="1"/>
        <c:majorTickMark val="out"/>
        <c:minorTickMark val="none"/>
        <c:tickLblPos val="nextTo"/>
        <c:crossAx val="2132362824"/>
        <c:crosses val="autoZero"/>
        <c:crossBetween val="between"/>
      </c:valAx>
      <c:serAx>
        <c:axId val="2132352856"/>
        <c:scaling>
          <c:orientation val="minMax"/>
        </c:scaling>
        <c:delete val="0"/>
        <c:axPos val="b"/>
        <c:majorTickMark val="out"/>
        <c:minorTickMark val="none"/>
        <c:tickLblPos val="nextTo"/>
        <c:crossAx val="2132357816"/>
        <c:crosses val="autoZero"/>
      </c:ser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8" name="Google Shape;33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accent2"/>
                </a:solidFill>
                <a:latin typeface="Arial"/>
                <a:ea typeface="Arial"/>
                <a:cs typeface="Arial"/>
                <a:sym typeface="Arial"/>
              </a:rPr>
              <a:t>Include design details, resource impacts (cost, schedule, staffing, etc.), and performance/functional requirements impacts.  </a:t>
            </a:r>
            <a:endParaRPr/>
          </a:p>
          <a:p>
            <a:pPr indent="0" lvl="1" marL="457200" rtl="0" algn="l">
              <a:spcBef>
                <a:spcPts val="0"/>
              </a:spcBef>
              <a:spcAft>
                <a:spcPts val="0"/>
              </a:spcAft>
              <a:buNone/>
            </a:pPr>
            <a:r>
              <a:rPr lang="en-US">
                <a:solidFill>
                  <a:schemeClr val="accent2"/>
                </a:solidFill>
                <a:latin typeface="Arial"/>
                <a:ea typeface="Arial"/>
                <a:cs typeface="Arial"/>
                <a:sym typeface="Arial"/>
              </a:rPr>
              <a:t>ISAS/JAXA presentations do not need to show cost, schedule, staffing impacts of design changes.</a:t>
            </a:r>
            <a:endParaRPr/>
          </a:p>
          <a:p>
            <a:pPr indent="0" lvl="0" marL="0" rtl="0" algn="l">
              <a:spcBef>
                <a:spcPts val="0"/>
              </a:spcBef>
              <a:spcAft>
                <a:spcPts val="0"/>
              </a:spcAft>
              <a:buNone/>
            </a:pPr>
            <a:r>
              <a:t/>
            </a:r>
            <a:endParaRPr>
              <a:latin typeface="Arial"/>
              <a:ea typeface="Arial"/>
              <a:cs typeface="Arial"/>
              <a:sym typeface="Arial"/>
            </a:endParaRPr>
          </a:p>
        </p:txBody>
      </p:sp>
      <p:sp>
        <p:nvSpPr>
          <p:cNvPr id="339" name="Google Shape;33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91" name="Google Shape;391;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2" name="Google Shape;39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84" name="Google Shape;18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Title Slide" showMasterSp="0">
  <p:cSld name="Main Title Slide">
    <p:spTree>
      <p:nvGrpSpPr>
        <p:cNvPr id="11" name="Shape 11"/>
        <p:cNvGrpSpPr/>
        <p:nvPr/>
      </p:nvGrpSpPr>
      <p:grpSpPr>
        <a:xfrm>
          <a:off x="0" y="0"/>
          <a:ext cx="0" cy="0"/>
          <a:chOff x="0" y="0"/>
          <a:chExt cx="0" cy="0"/>
        </a:xfrm>
      </p:grpSpPr>
      <p:sp>
        <p:nvSpPr>
          <p:cNvPr id="12" name="Google Shape;12;p47"/>
          <p:cNvSpPr txBox="1"/>
          <p:nvPr>
            <p:ph idx="1" type="body"/>
          </p:nvPr>
        </p:nvSpPr>
        <p:spPr>
          <a:xfrm>
            <a:off x="4835435" y="4315533"/>
            <a:ext cx="3823425" cy="51650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800"/>
              <a:buFont typeface="Arial"/>
              <a:buNone/>
              <a:defRPr b="1" sz="1800"/>
            </a:lvl1pPr>
            <a:lvl2pPr indent="-228600" lvl="1" marL="914400" algn="l">
              <a:lnSpc>
                <a:spcPct val="90000"/>
              </a:lnSpc>
              <a:spcBef>
                <a:spcPts val="500"/>
              </a:spcBef>
              <a:spcAft>
                <a:spcPts val="0"/>
              </a:spcAft>
              <a:buClr>
                <a:schemeClr val="dk1"/>
              </a:buClr>
              <a:buSzPts val="1800"/>
              <a:buFont typeface="Arial"/>
              <a:buNone/>
              <a:defRPr b="1" sz="1800"/>
            </a:lvl2pPr>
            <a:lvl3pPr indent="-228600" lvl="2" marL="1371600" algn="l">
              <a:lnSpc>
                <a:spcPct val="90000"/>
              </a:lnSpc>
              <a:spcBef>
                <a:spcPts val="500"/>
              </a:spcBef>
              <a:spcAft>
                <a:spcPts val="0"/>
              </a:spcAft>
              <a:buClr>
                <a:schemeClr val="dk1"/>
              </a:buClr>
              <a:buSzPts val="1800"/>
              <a:buFont typeface="Arial"/>
              <a:buNone/>
              <a:defRPr b="1" sz="1800"/>
            </a:lvl3pPr>
            <a:lvl4pPr indent="-228600" lvl="3" marL="1828800" algn="l">
              <a:lnSpc>
                <a:spcPct val="90000"/>
              </a:lnSpc>
              <a:spcBef>
                <a:spcPts val="500"/>
              </a:spcBef>
              <a:spcAft>
                <a:spcPts val="0"/>
              </a:spcAft>
              <a:buClr>
                <a:schemeClr val="dk1"/>
              </a:buClr>
              <a:buSzPts val="1800"/>
              <a:buFont typeface="Arial"/>
              <a:buNone/>
              <a:defRPr b="1" sz="1800"/>
            </a:lvl4pPr>
            <a:lvl5pPr indent="-228600" lvl="4" marL="2286000" algn="l">
              <a:lnSpc>
                <a:spcPct val="90000"/>
              </a:lnSpc>
              <a:spcBef>
                <a:spcPts val="500"/>
              </a:spcBef>
              <a:spcAft>
                <a:spcPts val="0"/>
              </a:spcAft>
              <a:buClr>
                <a:schemeClr val="dk1"/>
              </a:buClr>
              <a:buSzPts val="1800"/>
              <a:buFont typeface="Arial"/>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 name="Google Shape;13;p47"/>
          <p:cNvSpPr txBox="1"/>
          <p:nvPr>
            <p:ph idx="2" type="body"/>
          </p:nvPr>
        </p:nvSpPr>
        <p:spPr>
          <a:xfrm>
            <a:off x="4827089" y="5438276"/>
            <a:ext cx="3823425" cy="892671"/>
          </a:xfrm>
          <a:prstGeom prst="rect">
            <a:avLst/>
          </a:prstGeom>
          <a:noFill/>
          <a:ln>
            <a:noFill/>
          </a:ln>
        </p:spPr>
        <p:txBody>
          <a:bodyPr anchorCtr="0" anchor="t" bIns="0" lIns="91425" spcFirstLastPara="1" rIns="0" wrap="square" tIns="0">
            <a:noAutofit/>
          </a:bodyPr>
          <a:lstStyle>
            <a:lvl1pPr indent="-228600" lvl="0" marL="457200" marR="0" algn="l">
              <a:lnSpc>
                <a:spcPct val="100000"/>
              </a:lnSpc>
              <a:spcBef>
                <a:spcPts val="0"/>
              </a:spcBef>
              <a:spcAft>
                <a:spcPts val="0"/>
              </a:spcAft>
              <a:buClr>
                <a:schemeClr val="dk1"/>
              </a:buClr>
              <a:buSzPts val="1200"/>
              <a:buFont typeface="Arial"/>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o"/>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47"/>
          <p:cNvSpPr txBox="1"/>
          <p:nvPr>
            <p:ph idx="3" type="subTitle"/>
          </p:nvPr>
        </p:nvSpPr>
        <p:spPr>
          <a:xfrm>
            <a:off x="4835435" y="2601118"/>
            <a:ext cx="3823425" cy="1245887"/>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000"/>
              <a:buNone/>
              <a:defRPr b="1"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 name="Google Shape;15;p47"/>
          <p:cNvSpPr txBox="1"/>
          <p:nvPr>
            <p:ph type="title"/>
          </p:nvPr>
        </p:nvSpPr>
        <p:spPr>
          <a:xfrm>
            <a:off x="4835435" y="1198645"/>
            <a:ext cx="3823425" cy="140247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773380"/>
              </a:buClr>
              <a:buSzPts val="3600"/>
              <a:buFont typeface="Arial"/>
              <a:buNone/>
              <a:defRPr b="1" i="0" sz="3600" u="none" cap="none" strike="noStrike">
                <a:solidFill>
                  <a:srgbClr val="7733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6" name="Google Shape;16;p47"/>
          <p:cNvPicPr preferRelativeResize="0"/>
          <p:nvPr/>
        </p:nvPicPr>
        <p:blipFill rotWithShape="1">
          <a:blip r:embed="rId2">
            <a:alphaModFix/>
          </a:blip>
          <a:srcRect b="0" l="0" r="0" t="0"/>
          <a:stretch/>
        </p:blipFill>
        <p:spPr>
          <a:xfrm>
            <a:off x="0" y="0"/>
            <a:ext cx="4572000" cy="6858000"/>
          </a:xfrm>
          <a:prstGeom prst="rect">
            <a:avLst/>
          </a:prstGeom>
          <a:noFill/>
          <a:ln>
            <a:noFill/>
          </a:ln>
        </p:spPr>
      </p:pic>
      <p:sp>
        <p:nvSpPr>
          <p:cNvPr id="17" name="Google Shape;17;p47"/>
          <p:cNvSpPr/>
          <p:nvPr/>
        </p:nvSpPr>
        <p:spPr>
          <a:xfrm>
            <a:off x="0" y="0"/>
            <a:ext cx="9134856" cy="6848856"/>
          </a:xfrm>
          <a:prstGeom prst="rect">
            <a:avLst/>
          </a:prstGeom>
          <a:noFill/>
          <a:ln cap="flat" cmpd="sng" w="31750">
            <a:solidFill>
              <a:srgbClr val="77338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8" name="Google Shape;18;p47"/>
          <p:cNvSpPr txBox="1"/>
          <p:nvPr/>
        </p:nvSpPr>
        <p:spPr>
          <a:xfrm>
            <a:off x="4572000" y="6629153"/>
            <a:ext cx="4572000"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900" u="none" cap="none" strike="noStrike">
                <a:solidFill>
                  <a:srgbClr val="548135"/>
                </a:solidFill>
                <a:latin typeface="Arial"/>
                <a:ea typeface="Arial"/>
                <a:cs typeface="Arial"/>
                <a:sym typeface="Arial"/>
              </a:rPr>
              <a:t>NASA/Goddard Space Flight Center</a:t>
            </a:r>
            <a:endParaRPr/>
          </a:p>
        </p:txBody>
      </p:sp>
      <p:pic>
        <p:nvPicPr>
          <p:cNvPr id="19" name="Google Shape;19;p47"/>
          <p:cNvPicPr preferRelativeResize="0"/>
          <p:nvPr/>
        </p:nvPicPr>
        <p:blipFill rotWithShape="1">
          <a:blip r:embed="rId3">
            <a:alphaModFix/>
          </a:blip>
          <a:srcRect b="0" l="0" r="0" t="0"/>
          <a:stretch/>
        </p:blipFill>
        <p:spPr>
          <a:xfrm>
            <a:off x="169179" y="155008"/>
            <a:ext cx="4237426" cy="111530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56"/>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0" name="Google Shape;70;p56"/>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1" name="Google Shape;71;p56"/>
          <p:cNvSpPr txBox="1"/>
          <p:nvPr>
            <p:ph idx="10" type="dt"/>
          </p:nvPr>
        </p:nvSpPr>
        <p:spPr>
          <a:xfrm>
            <a:off x="628650" y="6483351"/>
            <a:ext cx="1062003"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2" name="Google Shape;72;p56"/>
          <p:cNvSpPr txBox="1"/>
          <p:nvPr>
            <p:ph idx="11" type="ftr"/>
          </p:nvPr>
        </p:nvSpPr>
        <p:spPr>
          <a:xfrm>
            <a:off x="1690653" y="6483351"/>
            <a:ext cx="557192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3" name="Google Shape;73;p56"/>
          <p:cNvSpPr txBox="1"/>
          <p:nvPr>
            <p:ph idx="12" type="sldNum"/>
          </p:nvPr>
        </p:nvSpPr>
        <p:spPr>
          <a:xfrm>
            <a:off x="7262572" y="6483351"/>
            <a:ext cx="1252777"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4" name="Shape 74"/>
        <p:cNvGrpSpPr/>
        <p:nvPr/>
      </p:nvGrpSpPr>
      <p:grpSpPr>
        <a:xfrm>
          <a:off x="0" y="0"/>
          <a:ext cx="0" cy="0"/>
          <a:chOff x="0" y="0"/>
          <a:chExt cx="0" cy="0"/>
        </a:xfrm>
      </p:grpSpPr>
      <p:sp>
        <p:nvSpPr>
          <p:cNvPr id="75" name="Google Shape;75;p57"/>
          <p:cNvSpPr txBox="1"/>
          <p:nvPr>
            <p:ph type="title"/>
          </p:nvPr>
        </p:nvSpPr>
        <p:spPr>
          <a:xfrm>
            <a:off x="92099" y="0"/>
            <a:ext cx="7315200" cy="868351"/>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773380"/>
              </a:buClr>
              <a:buSzPts val="3200"/>
              <a:buFont typeface="Arial"/>
              <a:buNone/>
              <a:defRPr b="1" i="0" sz="3200" u="none" cap="none" strike="noStrike">
                <a:solidFill>
                  <a:srgbClr val="7733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Google Shape;76;p57"/>
          <p:cNvSpPr txBox="1"/>
          <p:nvPr>
            <p:ph idx="1" type="body"/>
          </p:nvPr>
        </p:nvSpPr>
        <p:spPr>
          <a:xfrm>
            <a:off x="628650" y="1219200"/>
            <a:ext cx="3886200" cy="495776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o"/>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57"/>
          <p:cNvSpPr txBox="1"/>
          <p:nvPr>
            <p:ph idx="2" type="body"/>
          </p:nvPr>
        </p:nvSpPr>
        <p:spPr>
          <a:xfrm>
            <a:off x="4629150" y="1219200"/>
            <a:ext cx="3886200" cy="495776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o"/>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57"/>
          <p:cNvSpPr txBox="1"/>
          <p:nvPr>
            <p:ph idx="10" type="dt"/>
          </p:nvPr>
        </p:nvSpPr>
        <p:spPr>
          <a:xfrm>
            <a:off x="628650" y="6483351"/>
            <a:ext cx="1062003"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9" name="Google Shape;79;p57"/>
          <p:cNvSpPr txBox="1"/>
          <p:nvPr>
            <p:ph idx="11" type="ftr"/>
          </p:nvPr>
        </p:nvSpPr>
        <p:spPr>
          <a:xfrm>
            <a:off x="1690653" y="6483351"/>
            <a:ext cx="557192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0" name="Google Shape;80;p57"/>
          <p:cNvSpPr txBox="1"/>
          <p:nvPr>
            <p:ph idx="12" type="sldNum"/>
          </p:nvPr>
        </p:nvSpPr>
        <p:spPr>
          <a:xfrm>
            <a:off x="7262572" y="6483351"/>
            <a:ext cx="1252777"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1" name="Shape 81"/>
        <p:cNvGrpSpPr/>
        <p:nvPr/>
      </p:nvGrpSpPr>
      <p:grpSpPr>
        <a:xfrm>
          <a:off x="0" y="0"/>
          <a:ext cx="0" cy="0"/>
          <a:chOff x="0" y="0"/>
          <a:chExt cx="0" cy="0"/>
        </a:xfrm>
      </p:grpSpPr>
      <p:sp>
        <p:nvSpPr>
          <p:cNvPr id="82" name="Google Shape;82;p58"/>
          <p:cNvSpPr txBox="1"/>
          <p:nvPr>
            <p:ph type="title"/>
          </p:nvPr>
        </p:nvSpPr>
        <p:spPr>
          <a:xfrm>
            <a:off x="92098" y="0"/>
            <a:ext cx="7328357" cy="868351"/>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773380"/>
              </a:buClr>
              <a:buSzPts val="3200"/>
              <a:buFont typeface="Arial"/>
              <a:buNone/>
              <a:defRPr b="1" i="0" sz="3200" u="none" cap="none" strike="noStrike">
                <a:solidFill>
                  <a:srgbClr val="7733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3" name="Google Shape;83;p58"/>
          <p:cNvSpPr txBox="1"/>
          <p:nvPr>
            <p:ph idx="1" type="body"/>
          </p:nvPr>
        </p:nvSpPr>
        <p:spPr>
          <a:xfrm>
            <a:off x="628650" y="1219200"/>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4" name="Google Shape;84;p58"/>
          <p:cNvSpPr txBox="1"/>
          <p:nvPr>
            <p:ph idx="2" type="body"/>
          </p:nvPr>
        </p:nvSpPr>
        <p:spPr>
          <a:xfrm>
            <a:off x="629842" y="2043112"/>
            <a:ext cx="3868340" cy="414655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o"/>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58"/>
          <p:cNvSpPr txBox="1"/>
          <p:nvPr>
            <p:ph idx="3" type="body"/>
          </p:nvPr>
        </p:nvSpPr>
        <p:spPr>
          <a:xfrm>
            <a:off x="4627958" y="1219200"/>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6" name="Google Shape;86;p58"/>
          <p:cNvSpPr txBox="1"/>
          <p:nvPr>
            <p:ph idx="4" type="body"/>
          </p:nvPr>
        </p:nvSpPr>
        <p:spPr>
          <a:xfrm>
            <a:off x="4629150" y="2043112"/>
            <a:ext cx="3887391" cy="414655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o"/>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58"/>
          <p:cNvSpPr txBox="1"/>
          <p:nvPr>
            <p:ph idx="10" type="dt"/>
          </p:nvPr>
        </p:nvSpPr>
        <p:spPr>
          <a:xfrm>
            <a:off x="628650" y="6483351"/>
            <a:ext cx="1062003"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8" name="Google Shape;88;p58"/>
          <p:cNvSpPr txBox="1"/>
          <p:nvPr>
            <p:ph idx="11" type="ftr"/>
          </p:nvPr>
        </p:nvSpPr>
        <p:spPr>
          <a:xfrm>
            <a:off x="1690653" y="6483351"/>
            <a:ext cx="557192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9" name="Google Shape;89;p58"/>
          <p:cNvSpPr txBox="1"/>
          <p:nvPr>
            <p:ph idx="12" type="sldNum"/>
          </p:nvPr>
        </p:nvSpPr>
        <p:spPr>
          <a:xfrm>
            <a:off x="7262572" y="6483351"/>
            <a:ext cx="1252777"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0" name="Shape 90"/>
        <p:cNvGrpSpPr/>
        <p:nvPr/>
      </p:nvGrpSpPr>
      <p:grpSpPr>
        <a:xfrm>
          <a:off x="0" y="0"/>
          <a:ext cx="0" cy="0"/>
          <a:chOff x="0" y="0"/>
          <a:chExt cx="0" cy="0"/>
        </a:xfrm>
      </p:grpSpPr>
      <p:sp>
        <p:nvSpPr>
          <p:cNvPr id="91" name="Google Shape;91;p59"/>
          <p:cNvSpPr txBox="1"/>
          <p:nvPr>
            <p:ph type="title"/>
          </p:nvPr>
        </p:nvSpPr>
        <p:spPr>
          <a:xfrm>
            <a:off x="92099" y="0"/>
            <a:ext cx="7328356" cy="868351"/>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773380"/>
              </a:buClr>
              <a:buSzPts val="3200"/>
              <a:buFont typeface="Arial"/>
              <a:buNone/>
              <a:defRPr b="1" i="0" sz="3200" u="none" cap="none" strike="noStrike">
                <a:solidFill>
                  <a:srgbClr val="7733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2" name="Google Shape;92;p59"/>
          <p:cNvSpPr txBox="1"/>
          <p:nvPr>
            <p:ph idx="1" type="body"/>
          </p:nvPr>
        </p:nvSpPr>
        <p:spPr>
          <a:xfrm>
            <a:off x="3887391" y="1224244"/>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o"/>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3" name="Google Shape;93;p59"/>
          <p:cNvSpPr txBox="1"/>
          <p:nvPr>
            <p:ph idx="2" type="body"/>
          </p:nvPr>
        </p:nvSpPr>
        <p:spPr>
          <a:xfrm>
            <a:off x="629841" y="1219199"/>
            <a:ext cx="2949178" cy="487866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4" name="Google Shape;94;p59"/>
          <p:cNvSpPr txBox="1"/>
          <p:nvPr>
            <p:ph idx="10" type="dt"/>
          </p:nvPr>
        </p:nvSpPr>
        <p:spPr>
          <a:xfrm>
            <a:off x="628650" y="6483351"/>
            <a:ext cx="1062003"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5" name="Google Shape;95;p59"/>
          <p:cNvSpPr txBox="1"/>
          <p:nvPr>
            <p:ph idx="11" type="ftr"/>
          </p:nvPr>
        </p:nvSpPr>
        <p:spPr>
          <a:xfrm>
            <a:off x="1690653" y="6483351"/>
            <a:ext cx="557192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6" name="Google Shape;96;p59"/>
          <p:cNvSpPr txBox="1"/>
          <p:nvPr>
            <p:ph idx="12" type="sldNum"/>
          </p:nvPr>
        </p:nvSpPr>
        <p:spPr>
          <a:xfrm>
            <a:off x="7262572" y="6483351"/>
            <a:ext cx="1252777"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7" name="Shape 97"/>
        <p:cNvGrpSpPr/>
        <p:nvPr/>
      </p:nvGrpSpPr>
      <p:grpSpPr>
        <a:xfrm>
          <a:off x="0" y="0"/>
          <a:ext cx="0" cy="0"/>
          <a:chOff x="0" y="0"/>
          <a:chExt cx="0" cy="0"/>
        </a:xfrm>
      </p:grpSpPr>
      <p:sp>
        <p:nvSpPr>
          <p:cNvPr id="98" name="Google Shape;98;p60"/>
          <p:cNvSpPr txBox="1"/>
          <p:nvPr>
            <p:ph type="title"/>
          </p:nvPr>
        </p:nvSpPr>
        <p:spPr>
          <a:xfrm>
            <a:off x="92098" y="0"/>
            <a:ext cx="7308621" cy="855194"/>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773380"/>
              </a:buClr>
              <a:buSzPts val="3200"/>
              <a:buFont typeface="Arial"/>
              <a:buNone/>
              <a:defRPr b="1" i="0" sz="3200" u="none" cap="none" strike="noStrike">
                <a:solidFill>
                  <a:srgbClr val="7733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9" name="Google Shape;99;p60"/>
          <p:cNvSpPr/>
          <p:nvPr>
            <p:ph idx="2" type="pic"/>
          </p:nvPr>
        </p:nvSpPr>
        <p:spPr>
          <a:xfrm>
            <a:off x="3887391" y="1219200"/>
            <a:ext cx="4629150" cy="4938199"/>
          </a:xfrm>
          <a:prstGeom prst="rect">
            <a:avLst/>
          </a:prstGeom>
          <a:noFill/>
          <a:ln>
            <a:noFill/>
          </a:ln>
        </p:spPr>
      </p:sp>
      <p:sp>
        <p:nvSpPr>
          <p:cNvPr id="100" name="Google Shape;100;p60"/>
          <p:cNvSpPr txBox="1"/>
          <p:nvPr>
            <p:ph idx="1" type="body"/>
          </p:nvPr>
        </p:nvSpPr>
        <p:spPr>
          <a:xfrm>
            <a:off x="629841" y="1219199"/>
            <a:ext cx="2949178" cy="493819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1" name="Google Shape;101;p60"/>
          <p:cNvSpPr txBox="1"/>
          <p:nvPr>
            <p:ph idx="10" type="dt"/>
          </p:nvPr>
        </p:nvSpPr>
        <p:spPr>
          <a:xfrm>
            <a:off x="628650" y="6483351"/>
            <a:ext cx="1062003"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2" name="Google Shape;102;p60"/>
          <p:cNvSpPr txBox="1"/>
          <p:nvPr>
            <p:ph idx="11" type="ftr"/>
          </p:nvPr>
        </p:nvSpPr>
        <p:spPr>
          <a:xfrm>
            <a:off x="1690653" y="6483351"/>
            <a:ext cx="557192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3" name="Google Shape;103;p60"/>
          <p:cNvSpPr txBox="1"/>
          <p:nvPr>
            <p:ph idx="12" type="sldNum"/>
          </p:nvPr>
        </p:nvSpPr>
        <p:spPr>
          <a:xfrm>
            <a:off x="7262572" y="6483351"/>
            <a:ext cx="1252777"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4" name="Shape 104"/>
        <p:cNvGrpSpPr/>
        <p:nvPr/>
      </p:nvGrpSpPr>
      <p:grpSpPr>
        <a:xfrm>
          <a:off x="0" y="0"/>
          <a:ext cx="0" cy="0"/>
          <a:chOff x="0" y="0"/>
          <a:chExt cx="0" cy="0"/>
        </a:xfrm>
      </p:grpSpPr>
      <p:sp>
        <p:nvSpPr>
          <p:cNvPr id="105" name="Google Shape;105;p61"/>
          <p:cNvSpPr txBox="1"/>
          <p:nvPr>
            <p:ph type="title"/>
          </p:nvPr>
        </p:nvSpPr>
        <p:spPr>
          <a:xfrm>
            <a:off x="92098" y="0"/>
            <a:ext cx="7288886" cy="86177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773380"/>
              </a:buClr>
              <a:buSzPts val="3200"/>
              <a:buFont typeface="Arial"/>
              <a:buNone/>
              <a:defRPr b="1" i="0" sz="3200" u="none" cap="none" strike="noStrike">
                <a:solidFill>
                  <a:srgbClr val="7733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6" name="Google Shape;106;p61"/>
          <p:cNvSpPr txBox="1"/>
          <p:nvPr>
            <p:ph idx="1" type="body"/>
          </p:nvPr>
        </p:nvSpPr>
        <p:spPr>
          <a:xfrm rot="5400000">
            <a:off x="2093119" y="-245268"/>
            <a:ext cx="4957763"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o"/>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61"/>
          <p:cNvSpPr txBox="1"/>
          <p:nvPr>
            <p:ph idx="10" type="dt"/>
          </p:nvPr>
        </p:nvSpPr>
        <p:spPr>
          <a:xfrm>
            <a:off x="628650" y="6483351"/>
            <a:ext cx="1062003"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8" name="Google Shape;108;p61"/>
          <p:cNvSpPr txBox="1"/>
          <p:nvPr>
            <p:ph idx="11" type="ftr"/>
          </p:nvPr>
        </p:nvSpPr>
        <p:spPr>
          <a:xfrm>
            <a:off x="1690653" y="6483351"/>
            <a:ext cx="557192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9" name="Google Shape;109;p61"/>
          <p:cNvSpPr txBox="1"/>
          <p:nvPr>
            <p:ph idx="12" type="sldNum"/>
          </p:nvPr>
        </p:nvSpPr>
        <p:spPr>
          <a:xfrm>
            <a:off x="7262572" y="6483351"/>
            <a:ext cx="1252777"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110" name="Shape 110"/>
        <p:cNvGrpSpPr/>
        <p:nvPr/>
      </p:nvGrpSpPr>
      <p:grpSpPr>
        <a:xfrm>
          <a:off x="0" y="0"/>
          <a:ext cx="0" cy="0"/>
          <a:chOff x="0" y="0"/>
          <a:chExt cx="0" cy="0"/>
        </a:xfrm>
      </p:grpSpPr>
      <p:sp>
        <p:nvSpPr>
          <p:cNvPr id="111" name="Google Shape;111;p62"/>
          <p:cNvSpPr txBox="1"/>
          <p:nvPr>
            <p:ph idx="1" type="body"/>
          </p:nvPr>
        </p:nvSpPr>
        <p:spPr>
          <a:xfrm rot="5400000">
            <a:off x="2093118" y="-245269"/>
            <a:ext cx="4957763" cy="788669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o"/>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62"/>
          <p:cNvSpPr txBox="1"/>
          <p:nvPr>
            <p:ph idx="10" type="dt"/>
          </p:nvPr>
        </p:nvSpPr>
        <p:spPr>
          <a:xfrm>
            <a:off x="628650" y="6483351"/>
            <a:ext cx="1062003"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3" name="Google Shape;113;p62"/>
          <p:cNvSpPr txBox="1"/>
          <p:nvPr>
            <p:ph idx="11" type="ftr"/>
          </p:nvPr>
        </p:nvSpPr>
        <p:spPr>
          <a:xfrm>
            <a:off x="1690653" y="6483351"/>
            <a:ext cx="557192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4" name="Google Shape;114;p62"/>
          <p:cNvSpPr txBox="1"/>
          <p:nvPr>
            <p:ph idx="12" type="sldNum"/>
          </p:nvPr>
        </p:nvSpPr>
        <p:spPr>
          <a:xfrm>
            <a:off x="7262572" y="6483351"/>
            <a:ext cx="1252777"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15" name="Google Shape;115;p62"/>
          <p:cNvSpPr txBox="1"/>
          <p:nvPr>
            <p:ph type="title"/>
          </p:nvPr>
        </p:nvSpPr>
        <p:spPr>
          <a:xfrm>
            <a:off x="92098" y="0"/>
            <a:ext cx="7288886" cy="86177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773380"/>
              </a:buClr>
              <a:buSzPts val="3200"/>
              <a:buFont typeface="Arial"/>
              <a:buNone/>
              <a:defRPr b="1" i="0" sz="3200" u="none" cap="none" strike="noStrike">
                <a:solidFill>
                  <a:srgbClr val="7733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48"/>
          <p:cNvSpPr txBox="1"/>
          <p:nvPr>
            <p:ph type="title"/>
          </p:nvPr>
        </p:nvSpPr>
        <p:spPr>
          <a:xfrm>
            <a:off x="92099" y="0"/>
            <a:ext cx="7308620" cy="86177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773380"/>
              </a:buClr>
              <a:buSzPts val="3200"/>
              <a:buFont typeface="Arial"/>
              <a:buNone/>
              <a:defRPr b="1" i="0" sz="3200" u="none" cap="none" strike="noStrike">
                <a:solidFill>
                  <a:srgbClr val="7733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 name="Google Shape;22;p48"/>
          <p:cNvSpPr txBox="1"/>
          <p:nvPr>
            <p:ph idx="1" type="body"/>
          </p:nvPr>
        </p:nvSpPr>
        <p:spPr>
          <a:xfrm>
            <a:off x="431800" y="1219200"/>
            <a:ext cx="8318500" cy="50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o"/>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48"/>
          <p:cNvSpPr txBox="1"/>
          <p:nvPr>
            <p:ph idx="10" type="dt"/>
          </p:nvPr>
        </p:nvSpPr>
        <p:spPr>
          <a:xfrm>
            <a:off x="628650" y="6483351"/>
            <a:ext cx="1062003"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 name="Google Shape;24;p48"/>
          <p:cNvSpPr txBox="1"/>
          <p:nvPr>
            <p:ph idx="11" type="ftr"/>
          </p:nvPr>
        </p:nvSpPr>
        <p:spPr>
          <a:xfrm>
            <a:off x="1690653" y="6483351"/>
            <a:ext cx="557192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 name="Google Shape;25;p48"/>
          <p:cNvSpPr txBox="1"/>
          <p:nvPr>
            <p:ph idx="12" type="sldNum"/>
          </p:nvPr>
        </p:nvSpPr>
        <p:spPr>
          <a:xfrm>
            <a:off x="7262572" y="6483351"/>
            <a:ext cx="1252777"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6" name="Google Shape;26;p48"/>
          <p:cNvSpPr txBox="1"/>
          <p:nvPr/>
        </p:nvSpPr>
        <p:spPr>
          <a:xfrm>
            <a:off x="7751618" y="384464"/>
            <a:ext cx="0" cy="0"/>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spcBef>
                <a:spcPts val="0"/>
              </a:spcBef>
              <a:spcAft>
                <a:spcPts val="0"/>
              </a:spcAft>
              <a:buNone/>
            </a:pPr>
            <a:r>
              <a:t/>
            </a:r>
            <a:endParaRPr b="1" sz="1800">
              <a:solidFill>
                <a:schemeClr val="dk1"/>
              </a:solidFill>
              <a:latin typeface="Arial"/>
              <a:ea typeface="Arial"/>
              <a:cs typeface="Arial"/>
              <a:sym typeface="Arial"/>
            </a:endParaRPr>
          </a:p>
        </p:txBody>
      </p:sp>
      <p:sp>
        <p:nvSpPr>
          <p:cNvPr id="27" name="Google Shape;27;p48"/>
          <p:cNvSpPr txBox="1"/>
          <p:nvPr/>
        </p:nvSpPr>
        <p:spPr>
          <a:xfrm>
            <a:off x="8281555" y="218209"/>
            <a:ext cx="0" cy="0"/>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spcBef>
                <a:spcPts val="0"/>
              </a:spcBef>
              <a:spcAft>
                <a:spcPts val="0"/>
              </a:spcAft>
              <a:buNone/>
            </a:pPr>
            <a:r>
              <a:t/>
            </a:r>
            <a:endParaRPr b="1" sz="1800">
              <a:solidFill>
                <a:schemeClr val="dk1"/>
              </a:solidFill>
              <a:latin typeface="Arial"/>
              <a:ea typeface="Arial"/>
              <a:cs typeface="Arial"/>
              <a:sym typeface="Arial"/>
            </a:endParaRPr>
          </a:p>
        </p:txBody>
      </p:sp>
      <p:sp>
        <p:nvSpPr>
          <p:cNvPr id="28" name="Google Shape;28;p48"/>
          <p:cNvSpPr txBox="1"/>
          <p:nvPr/>
        </p:nvSpPr>
        <p:spPr>
          <a:xfrm>
            <a:off x="8229600" y="685800"/>
            <a:ext cx="0" cy="0"/>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spcBef>
                <a:spcPts val="0"/>
              </a:spcBef>
              <a:spcAft>
                <a:spcPts val="0"/>
              </a:spcAft>
              <a:buNone/>
            </a:pPr>
            <a:r>
              <a:t/>
            </a:r>
            <a:endParaRPr b="1" sz="1800">
              <a:solidFill>
                <a:schemeClr val="dk1"/>
              </a:solidFill>
              <a:latin typeface="Arial"/>
              <a:ea typeface="Arial"/>
              <a:cs typeface="Arial"/>
              <a:sym typeface="Arial"/>
            </a:endParaRPr>
          </a:p>
        </p:txBody>
      </p:sp>
      <p:sp>
        <p:nvSpPr>
          <p:cNvPr id="29" name="Google Shape;29;p48"/>
          <p:cNvSpPr txBox="1"/>
          <p:nvPr/>
        </p:nvSpPr>
        <p:spPr>
          <a:xfrm>
            <a:off x="8042564" y="176645"/>
            <a:ext cx="0" cy="0"/>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spcBef>
                <a:spcPts val="0"/>
              </a:spcBef>
              <a:spcAft>
                <a:spcPts val="0"/>
              </a:spcAft>
              <a:buNone/>
            </a:pPr>
            <a:r>
              <a:t/>
            </a:r>
            <a:endParaRPr b="1" sz="1800">
              <a:solidFill>
                <a:schemeClr val="dk1"/>
              </a:solidFill>
              <a:latin typeface="Arial"/>
              <a:ea typeface="Arial"/>
              <a:cs typeface="Arial"/>
              <a:sym typeface="Arial"/>
            </a:endParaRPr>
          </a:p>
        </p:txBody>
      </p:sp>
      <p:sp>
        <p:nvSpPr>
          <p:cNvPr id="30" name="Google Shape;30;p48"/>
          <p:cNvSpPr txBox="1"/>
          <p:nvPr/>
        </p:nvSpPr>
        <p:spPr>
          <a:xfrm>
            <a:off x="8593282" y="322118"/>
            <a:ext cx="0" cy="0"/>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spcBef>
                <a:spcPts val="0"/>
              </a:spcBef>
              <a:spcAft>
                <a:spcPts val="0"/>
              </a:spcAft>
              <a:buNone/>
            </a:pPr>
            <a:r>
              <a:t/>
            </a:r>
            <a:endParaRPr b="1" sz="1800">
              <a:solidFill>
                <a:schemeClr val="dk1"/>
              </a:solidFill>
              <a:latin typeface="Arial"/>
              <a:ea typeface="Arial"/>
              <a:cs typeface="Arial"/>
              <a:sym typeface="Arial"/>
            </a:endParaRPr>
          </a:p>
        </p:txBody>
      </p:sp>
      <p:sp>
        <p:nvSpPr>
          <p:cNvPr id="31" name="Google Shape;31;p48"/>
          <p:cNvSpPr txBox="1"/>
          <p:nvPr/>
        </p:nvSpPr>
        <p:spPr>
          <a:xfrm>
            <a:off x="7990609" y="363682"/>
            <a:ext cx="0" cy="0"/>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spcBef>
                <a:spcPts val="0"/>
              </a:spcBef>
              <a:spcAft>
                <a:spcPts val="0"/>
              </a:spcAft>
              <a:buNone/>
            </a:pPr>
            <a:r>
              <a:t/>
            </a:r>
            <a:endParaRPr b="1" sz="1800">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49"/>
          <p:cNvSpPr txBox="1"/>
          <p:nvPr>
            <p:ph type="title"/>
          </p:nvPr>
        </p:nvSpPr>
        <p:spPr>
          <a:xfrm>
            <a:off x="92098" y="0"/>
            <a:ext cx="7315200" cy="86177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773380"/>
              </a:buClr>
              <a:buSzPts val="3200"/>
              <a:buFont typeface="Arial"/>
              <a:buNone/>
              <a:defRPr b="1" i="0" sz="3200" u="none" cap="none" strike="noStrike">
                <a:solidFill>
                  <a:srgbClr val="7733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 name="Google Shape;34;p49"/>
          <p:cNvSpPr txBox="1"/>
          <p:nvPr>
            <p:ph idx="10" type="dt"/>
          </p:nvPr>
        </p:nvSpPr>
        <p:spPr>
          <a:xfrm>
            <a:off x="628650" y="6483351"/>
            <a:ext cx="1062003"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5" name="Google Shape;35;p49"/>
          <p:cNvSpPr txBox="1"/>
          <p:nvPr>
            <p:ph idx="11" type="ftr"/>
          </p:nvPr>
        </p:nvSpPr>
        <p:spPr>
          <a:xfrm>
            <a:off x="1690653" y="6483351"/>
            <a:ext cx="557192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6" name="Google Shape;36;p49"/>
          <p:cNvSpPr txBox="1"/>
          <p:nvPr>
            <p:ph idx="12" type="sldNum"/>
          </p:nvPr>
        </p:nvSpPr>
        <p:spPr>
          <a:xfrm>
            <a:off x="7262572" y="6483351"/>
            <a:ext cx="1252777"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37" name="Shape 3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8" name="Shape 38"/>
        <p:cNvGrpSpPr/>
        <p:nvPr/>
      </p:nvGrpSpPr>
      <p:grpSpPr>
        <a:xfrm>
          <a:off x="0" y="0"/>
          <a:ext cx="0" cy="0"/>
          <a:chOff x="0" y="0"/>
          <a:chExt cx="0" cy="0"/>
        </a:xfrm>
      </p:grpSpPr>
      <p:sp>
        <p:nvSpPr>
          <p:cNvPr id="39" name="Google Shape;39;p5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0" name="Google Shape;40;p5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1" name="Google Shape;41;p5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600"/>
          </a:p>
        </p:txBody>
      </p:sp>
      <p:sp>
        <p:nvSpPr>
          <p:cNvPr id="42" name="Google Shape;42;p51"/>
          <p:cNvSpPr txBox="1"/>
          <p:nvPr>
            <p:ph type="title"/>
          </p:nvPr>
        </p:nvSpPr>
        <p:spPr>
          <a:xfrm>
            <a:off x="69074" y="0"/>
            <a:ext cx="7759970" cy="921834"/>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773380"/>
              </a:buClr>
              <a:buSzPts val="2400"/>
              <a:buFont typeface="Arial"/>
              <a:buNone/>
              <a:defRPr b="1" i="0" sz="2400" u="none" cap="none" strike="noStrike">
                <a:solidFill>
                  <a:srgbClr val="7733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3" name="Google Shape;43;p51"/>
          <p:cNvSpPr txBox="1"/>
          <p:nvPr>
            <p:ph idx="1" type="body"/>
          </p:nvPr>
        </p:nvSpPr>
        <p:spPr>
          <a:xfrm>
            <a:off x="628650" y="1241503"/>
            <a:ext cx="7886701" cy="493546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o"/>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44" name="Shape 44"/>
        <p:cNvGrpSpPr/>
        <p:nvPr/>
      </p:nvGrpSpPr>
      <p:grpSpPr>
        <a:xfrm>
          <a:off x="0" y="0"/>
          <a:ext cx="0" cy="0"/>
          <a:chOff x="0" y="0"/>
          <a:chExt cx="0" cy="0"/>
        </a:xfrm>
      </p:grpSpPr>
      <p:sp>
        <p:nvSpPr>
          <p:cNvPr id="45" name="Google Shape;45;p5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6" name="Google Shape;46;p5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7" name="Google Shape;47;p5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600"/>
          </a:p>
        </p:txBody>
      </p:sp>
      <p:sp>
        <p:nvSpPr>
          <p:cNvPr id="48" name="Google Shape;48;p52"/>
          <p:cNvSpPr txBox="1"/>
          <p:nvPr>
            <p:ph type="title"/>
          </p:nvPr>
        </p:nvSpPr>
        <p:spPr>
          <a:xfrm>
            <a:off x="69074" y="0"/>
            <a:ext cx="7759970" cy="921834"/>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773380"/>
              </a:buClr>
              <a:buSzPts val="2400"/>
              <a:buFont typeface="Arial"/>
              <a:buNone/>
              <a:defRPr b="1" i="0" sz="2400" u="none" cap="none" strike="noStrike">
                <a:solidFill>
                  <a:srgbClr val="7733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9" name="Google Shape;49;p52"/>
          <p:cNvSpPr txBox="1"/>
          <p:nvPr>
            <p:ph idx="1" type="body"/>
          </p:nvPr>
        </p:nvSpPr>
        <p:spPr>
          <a:xfrm>
            <a:off x="628650" y="1241503"/>
            <a:ext cx="7886701" cy="493546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o"/>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50" name="Shape 50"/>
        <p:cNvGrpSpPr/>
        <p:nvPr/>
      </p:nvGrpSpPr>
      <p:grpSpPr>
        <a:xfrm>
          <a:off x="0" y="0"/>
          <a:ext cx="0" cy="0"/>
          <a:chOff x="0" y="0"/>
          <a:chExt cx="0" cy="0"/>
        </a:xfrm>
      </p:grpSpPr>
      <p:sp>
        <p:nvSpPr>
          <p:cNvPr id="51" name="Google Shape;51;p5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2" name="Google Shape;52;p5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3" name="Google Shape;53;p5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600"/>
          </a:p>
        </p:txBody>
      </p:sp>
      <p:sp>
        <p:nvSpPr>
          <p:cNvPr id="54" name="Google Shape;54;p53"/>
          <p:cNvSpPr txBox="1"/>
          <p:nvPr>
            <p:ph type="title"/>
          </p:nvPr>
        </p:nvSpPr>
        <p:spPr>
          <a:xfrm>
            <a:off x="69074" y="0"/>
            <a:ext cx="7759970" cy="921834"/>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773380"/>
              </a:buClr>
              <a:buSzPts val="2400"/>
              <a:buFont typeface="Arial"/>
              <a:buNone/>
              <a:defRPr b="1" i="0" sz="2400" u="none" cap="none" strike="noStrike">
                <a:solidFill>
                  <a:srgbClr val="7733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5" name="Google Shape;55;p53"/>
          <p:cNvSpPr txBox="1"/>
          <p:nvPr>
            <p:ph idx="1" type="body"/>
          </p:nvPr>
        </p:nvSpPr>
        <p:spPr>
          <a:xfrm>
            <a:off x="628650" y="1241503"/>
            <a:ext cx="7886701" cy="493546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o"/>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6" name="Shape 56"/>
        <p:cNvGrpSpPr/>
        <p:nvPr/>
      </p:nvGrpSpPr>
      <p:grpSpPr>
        <a:xfrm>
          <a:off x="0" y="0"/>
          <a:ext cx="0" cy="0"/>
          <a:chOff x="0" y="0"/>
          <a:chExt cx="0" cy="0"/>
        </a:xfrm>
      </p:grpSpPr>
      <p:sp>
        <p:nvSpPr>
          <p:cNvPr id="57" name="Google Shape;57;p54"/>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8" name="Google Shape;58;p54"/>
          <p:cNvSpPr txBox="1"/>
          <p:nvPr>
            <p:ph idx="10" type="dt"/>
          </p:nvPr>
        </p:nvSpPr>
        <p:spPr>
          <a:xfrm>
            <a:off x="628650" y="6483351"/>
            <a:ext cx="1062003"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54"/>
          <p:cNvSpPr txBox="1"/>
          <p:nvPr>
            <p:ph idx="11" type="ftr"/>
          </p:nvPr>
        </p:nvSpPr>
        <p:spPr>
          <a:xfrm>
            <a:off x="1690653" y="6483351"/>
            <a:ext cx="557192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54"/>
          <p:cNvSpPr txBox="1"/>
          <p:nvPr>
            <p:ph idx="12" type="sldNum"/>
          </p:nvPr>
        </p:nvSpPr>
        <p:spPr>
          <a:xfrm>
            <a:off x="7262572" y="6483351"/>
            <a:ext cx="1252777"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61" name="Google Shape;61;p54"/>
          <p:cNvSpPr txBox="1"/>
          <p:nvPr/>
        </p:nvSpPr>
        <p:spPr>
          <a:xfrm>
            <a:off x="8239991" y="436418"/>
            <a:ext cx="0" cy="0"/>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spcBef>
                <a:spcPts val="0"/>
              </a:spcBef>
              <a:spcAft>
                <a:spcPts val="0"/>
              </a:spcAft>
              <a:buNone/>
            </a:pPr>
            <a:r>
              <a:t/>
            </a:r>
            <a:endParaRPr b="1" sz="1800">
              <a:solidFill>
                <a:schemeClr val="dk1"/>
              </a:solidFill>
              <a:latin typeface="Arial"/>
              <a:ea typeface="Arial"/>
              <a:cs typeface="Arial"/>
              <a:sym typeface="Arial"/>
            </a:endParaRPr>
          </a:p>
        </p:txBody>
      </p:sp>
      <p:sp>
        <p:nvSpPr>
          <p:cNvPr id="62" name="Google Shape;62;p54"/>
          <p:cNvSpPr txBox="1"/>
          <p:nvPr>
            <p:ph type="title"/>
          </p:nvPr>
        </p:nvSpPr>
        <p:spPr>
          <a:xfrm>
            <a:off x="628650" y="365125"/>
            <a:ext cx="78867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63" name="Shape 63"/>
        <p:cNvGrpSpPr/>
        <p:nvPr/>
      </p:nvGrpSpPr>
      <p:grpSpPr>
        <a:xfrm>
          <a:off x="0" y="0"/>
          <a:ext cx="0" cy="0"/>
          <a:chOff x="0" y="0"/>
          <a:chExt cx="0" cy="0"/>
        </a:xfrm>
      </p:grpSpPr>
      <p:sp>
        <p:nvSpPr>
          <p:cNvPr id="64" name="Google Shape;64;p55"/>
          <p:cNvSpPr txBox="1"/>
          <p:nvPr>
            <p:ph type="title"/>
          </p:nvPr>
        </p:nvSpPr>
        <p:spPr>
          <a:xfrm>
            <a:off x="628650" y="365125"/>
            <a:ext cx="78867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5" name="Google Shape;65;p55"/>
          <p:cNvSpPr txBox="1"/>
          <p:nvPr>
            <p:ph idx="10" type="dt"/>
          </p:nvPr>
        </p:nvSpPr>
        <p:spPr>
          <a:xfrm>
            <a:off x="628650" y="6483351"/>
            <a:ext cx="1062003"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6" name="Google Shape;66;p55"/>
          <p:cNvSpPr txBox="1"/>
          <p:nvPr>
            <p:ph idx="11" type="ftr"/>
          </p:nvPr>
        </p:nvSpPr>
        <p:spPr>
          <a:xfrm>
            <a:off x="1690653" y="6483351"/>
            <a:ext cx="557192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7" name="Google Shape;67;p55"/>
          <p:cNvSpPr txBox="1"/>
          <p:nvPr>
            <p:ph idx="12" type="sldNum"/>
          </p:nvPr>
        </p:nvSpPr>
        <p:spPr>
          <a:xfrm>
            <a:off x="7262572" y="6483351"/>
            <a:ext cx="1252777"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3.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6"/>
          <p:cNvSpPr txBox="1"/>
          <p:nvPr>
            <p:ph idx="1" type="body"/>
          </p:nvPr>
        </p:nvSpPr>
        <p:spPr>
          <a:xfrm>
            <a:off x="431800" y="1219200"/>
            <a:ext cx="8318500" cy="5052362"/>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Courier New"/>
              <a:buChar char="o"/>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768">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 name="Shape 116"/>
        <p:cNvGrpSpPr/>
        <p:nvPr/>
      </p:nvGrpSpPr>
      <p:grpSpPr>
        <a:xfrm>
          <a:off x="0" y="0"/>
          <a:ext cx="0" cy="0"/>
          <a:chOff x="0" y="0"/>
          <a:chExt cx="0" cy="0"/>
        </a:xfrm>
      </p:grpSpPr>
      <p:sp>
        <p:nvSpPr>
          <p:cNvPr id="117" name="Google Shape;117;p63"/>
          <p:cNvSpPr/>
          <p:nvPr/>
        </p:nvSpPr>
        <p:spPr>
          <a:xfrm>
            <a:off x="0" y="6604025"/>
            <a:ext cx="9144000" cy="47625"/>
          </a:xfrm>
          <a:prstGeom prst="rect">
            <a:avLst/>
          </a:prstGeom>
          <a:gradFill>
            <a:gsLst>
              <a:gs pos="0">
                <a:srgbClr val="3333CC"/>
              </a:gs>
              <a:gs pos="50000">
                <a:srgbClr val="3399FF"/>
              </a:gs>
              <a:gs pos="100000">
                <a:srgbClr val="3333CC"/>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Times New Roman"/>
              <a:ea typeface="Times New Roman"/>
              <a:cs typeface="Times New Roman"/>
              <a:sym typeface="Times New Roman"/>
            </a:endParaRPr>
          </a:p>
        </p:txBody>
      </p:sp>
      <p:sp>
        <p:nvSpPr>
          <p:cNvPr id="118" name="Google Shape;118;p63"/>
          <p:cNvSpPr/>
          <p:nvPr/>
        </p:nvSpPr>
        <p:spPr>
          <a:xfrm>
            <a:off x="0" y="581025"/>
            <a:ext cx="9144000" cy="61991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Times New Roman"/>
              <a:ea typeface="Times New Roman"/>
              <a:cs typeface="Times New Roman"/>
              <a:sym typeface="Times New Roman"/>
            </a:endParaRPr>
          </a:p>
        </p:txBody>
      </p:sp>
      <p:sp>
        <p:nvSpPr>
          <p:cNvPr id="119" name="Google Shape;119;p63"/>
          <p:cNvSpPr txBox="1"/>
          <p:nvPr>
            <p:ph idx="12" type="sldNum"/>
          </p:nvPr>
        </p:nvSpPr>
        <p:spPr>
          <a:xfrm>
            <a:off x="3459774" y="6592888"/>
            <a:ext cx="2133600" cy="265112"/>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sz="1400">
                <a:solidFill>
                  <a:srgbClr val="000000"/>
                </a:solidFill>
                <a:latin typeface="Times New Roman"/>
                <a:ea typeface="Times New Roman"/>
                <a:cs typeface="Times New Roman"/>
                <a:sym typeface="Times New Roman"/>
              </a:defRPr>
            </a:lvl1pPr>
            <a:lvl2pPr indent="0" lvl="1" marL="0" marR="0" rtl="0" algn="ctr">
              <a:spcBef>
                <a:spcPts val="0"/>
              </a:spcBef>
              <a:buNone/>
              <a:defRPr sz="1400">
                <a:solidFill>
                  <a:srgbClr val="000000"/>
                </a:solidFill>
                <a:latin typeface="Times New Roman"/>
                <a:ea typeface="Times New Roman"/>
                <a:cs typeface="Times New Roman"/>
                <a:sym typeface="Times New Roman"/>
              </a:defRPr>
            </a:lvl2pPr>
            <a:lvl3pPr indent="0" lvl="2" marL="0" marR="0" rtl="0" algn="ctr">
              <a:spcBef>
                <a:spcPts val="0"/>
              </a:spcBef>
              <a:buNone/>
              <a:defRPr sz="1400">
                <a:solidFill>
                  <a:srgbClr val="000000"/>
                </a:solidFill>
                <a:latin typeface="Times New Roman"/>
                <a:ea typeface="Times New Roman"/>
                <a:cs typeface="Times New Roman"/>
                <a:sym typeface="Times New Roman"/>
              </a:defRPr>
            </a:lvl3pPr>
            <a:lvl4pPr indent="0" lvl="3" marL="0" marR="0" rtl="0" algn="ctr">
              <a:spcBef>
                <a:spcPts val="0"/>
              </a:spcBef>
              <a:buNone/>
              <a:defRPr sz="1400">
                <a:solidFill>
                  <a:srgbClr val="000000"/>
                </a:solidFill>
                <a:latin typeface="Times New Roman"/>
                <a:ea typeface="Times New Roman"/>
                <a:cs typeface="Times New Roman"/>
                <a:sym typeface="Times New Roman"/>
              </a:defRPr>
            </a:lvl4pPr>
            <a:lvl5pPr indent="0" lvl="4" marL="0" marR="0" rtl="0" algn="ctr">
              <a:spcBef>
                <a:spcPts val="0"/>
              </a:spcBef>
              <a:buNone/>
              <a:defRPr sz="1400">
                <a:solidFill>
                  <a:srgbClr val="000000"/>
                </a:solidFill>
                <a:latin typeface="Times New Roman"/>
                <a:ea typeface="Times New Roman"/>
                <a:cs typeface="Times New Roman"/>
                <a:sym typeface="Times New Roman"/>
              </a:defRPr>
            </a:lvl5pPr>
            <a:lvl6pPr indent="0" lvl="5" marL="0" marR="0" rtl="0" algn="ctr">
              <a:spcBef>
                <a:spcPts val="0"/>
              </a:spcBef>
              <a:buNone/>
              <a:defRPr sz="1400">
                <a:solidFill>
                  <a:srgbClr val="000000"/>
                </a:solidFill>
                <a:latin typeface="Times New Roman"/>
                <a:ea typeface="Times New Roman"/>
                <a:cs typeface="Times New Roman"/>
                <a:sym typeface="Times New Roman"/>
              </a:defRPr>
            </a:lvl6pPr>
            <a:lvl7pPr indent="0" lvl="6" marL="0" marR="0" rtl="0" algn="ctr">
              <a:spcBef>
                <a:spcPts val="0"/>
              </a:spcBef>
              <a:buNone/>
              <a:defRPr sz="1400">
                <a:solidFill>
                  <a:srgbClr val="000000"/>
                </a:solidFill>
                <a:latin typeface="Times New Roman"/>
                <a:ea typeface="Times New Roman"/>
                <a:cs typeface="Times New Roman"/>
                <a:sym typeface="Times New Roman"/>
              </a:defRPr>
            </a:lvl7pPr>
            <a:lvl8pPr indent="0" lvl="7" marL="0" marR="0" rtl="0" algn="ctr">
              <a:spcBef>
                <a:spcPts val="0"/>
              </a:spcBef>
              <a:buNone/>
              <a:defRPr sz="1400">
                <a:solidFill>
                  <a:srgbClr val="000000"/>
                </a:solidFill>
                <a:latin typeface="Times New Roman"/>
                <a:ea typeface="Times New Roman"/>
                <a:cs typeface="Times New Roman"/>
                <a:sym typeface="Times New Roman"/>
              </a:defRPr>
            </a:lvl8pPr>
            <a:lvl9pPr indent="0" lvl="8" marL="0" marR="0" rtl="0" algn="ctr">
              <a:spcBef>
                <a:spcPts val="0"/>
              </a:spcBef>
              <a:buNone/>
              <a:defRPr sz="1400">
                <a:solidFill>
                  <a:srgbClr val="000000"/>
                </a:solidFill>
                <a:latin typeface="Times New Roman"/>
                <a:ea typeface="Times New Roman"/>
                <a:cs typeface="Times New Roman"/>
                <a:sym typeface="Times New Roman"/>
              </a:defRPr>
            </a:lvl9pPr>
          </a:lstStyle>
          <a:p>
            <a:pPr indent="0" lvl="0" marL="0" rtl="0" algn="ctr">
              <a:spcBef>
                <a:spcPts val="0"/>
              </a:spcBef>
              <a:spcAft>
                <a:spcPts val="0"/>
              </a:spcAft>
              <a:buNone/>
            </a:pPr>
            <a:fld id="{00000000-1234-1234-1234-123412341234}" type="slidenum">
              <a:rPr lang="en-US"/>
              <a:t>‹#›</a:t>
            </a:fld>
            <a:endParaRPr/>
          </a:p>
        </p:txBody>
      </p:sp>
      <p:sp>
        <p:nvSpPr>
          <p:cNvPr id="120" name="Google Shape;120;p63"/>
          <p:cNvSpPr/>
          <p:nvPr/>
        </p:nvSpPr>
        <p:spPr>
          <a:xfrm>
            <a:off x="0" y="896939"/>
            <a:ext cx="9144000" cy="47625"/>
          </a:xfrm>
          <a:prstGeom prst="rect">
            <a:avLst/>
          </a:prstGeom>
          <a:gradFill>
            <a:gsLst>
              <a:gs pos="0">
                <a:srgbClr val="3333CC"/>
              </a:gs>
              <a:gs pos="50000">
                <a:srgbClr val="3399FF"/>
              </a:gs>
              <a:gs pos="100000">
                <a:srgbClr val="3333CC"/>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33.png"/><Relationship Id="rId5"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18.png"/><Relationship Id="rId5" Type="http://schemas.openxmlformats.org/officeDocument/2006/relationships/image" Target="../media/image23.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5.jpg"/><Relationship Id="rId4" Type="http://schemas.openxmlformats.org/officeDocument/2006/relationships/image" Target="../media/image41.jpg"/><Relationship Id="rId5" Type="http://schemas.openxmlformats.org/officeDocument/2006/relationships/image" Target="../media/image6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8.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5.jpg"/><Relationship Id="rId4" Type="http://schemas.openxmlformats.org/officeDocument/2006/relationships/image" Target="../media/image6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40.jpg"/><Relationship Id="rId4" Type="http://schemas.openxmlformats.org/officeDocument/2006/relationships/image" Target="../media/image39.jpg"/><Relationship Id="rId5"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6.jpg"/><Relationship Id="rId4" Type="http://schemas.openxmlformats.org/officeDocument/2006/relationships/image" Target="../media/image37.jpg"/><Relationship Id="rId5"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4.jpg"/><Relationship Id="rId4" Type="http://schemas.openxmlformats.org/officeDocument/2006/relationships/image" Target="../media/image53.jpg"/><Relationship Id="rId5"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52.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49.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8.png"/><Relationship Id="rId6"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3.jpg"/><Relationship Id="rId5" Type="http://schemas.openxmlformats.org/officeDocument/2006/relationships/image" Target="../media/image11.jpg"/><Relationship Id="rId6"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7.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0.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chart" Target="../charts/char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chart" Target="../charts/char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4.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6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63.jpg"/><Relationship Id="rId4" Type="http://schemas.openxmlformats.org/officeDocument/2006/relationships/image" Target="../media/image6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6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9.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7.png"/><Relationship Id="rId7"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
          <p:cNvSpPr txBox="1"/>
          <p:nvPr>
            <p:ph type="title"/>
          </p:nvPr>
        </p:nvSpPr>
        <p:spPr>
          <a:xfrm>
            <a:off x="4835434" y="925378"/>
            <a:ext cx="4119379" cy="21774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73380"/>
              </a:buClr>
              <a:buSzPts val="3600"/>
              <a:buFont typeface="Arial"/>
              <a:buNone/>
            </a:pPr>
            <a:r>
              <a:rPr lang="en-US"/>
              <a:t>XRISM overview / Hitomi highlights</a:t>
            </a:r>
            <a:endParaRPr/>
          </a:p>
        </p:txBody>
      </p:sp>
      <p:sp>
        <p:nvSpPr>
          <p:cNvPr id="126" name="Google Shape;126;p1"/>
          <p:cNvSpPr txBox="1"/>
          <p:nvPr/>
        </p:nvSpPr>
        <p:spPr>
          <a:xfrm>
            <a:off x="4835434" y="3229694"/>
            <a:ext cx="4129214" cy="23698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dk1"/>
                </a:solidFill>
                <a:latin typeface="Arial"/>
                <a:ea typeface="Arial"/>
                <a:cs typeface="Arial"/>
                <a:sym typeface="Arial"/>
              </a:rPr>
              <a:t>Richard Kelley</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NASA Goddard Space Flight Center</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ctr">
              <a:spcBef>
                <a:spcPts val="0"/>
              </a:spcBef>
              <a:spcAft>
                <a:spcPts val="0"/>
              </a:spcAft>
              <a:buNone/>
            </a:pPr>
            <a:r>
              <a:rPr b="1" i="0" lang="en-US" sz="1600" u="none" strike="noStrike">
                <a:solidFill>
                  <a:srgbClr val="333333"/>
                </a:solidFill>
                <a:latin typeface="Arial"/>
                <a:ea typeface="Arial"/>
                <a:cs typeface="Arial"/>
                <a:sym typeface="Arial"/>
              </a:rPr>
              <a:t>The 1</a:t>
            </a:r>
            <a:r>
              <a:rPr b="1" baseline="30000" i="0" lang="en-US" sz="1600" u="none" strike="noStrike">
                <a:solidFill>
                  <a:srgbClr val="333333"/>
                </a:solidFill>
                <a:latin typeface="Arial"/>
                <a:ea typeface="Arial"/>
                <a:cs typeface="Arial"/>
                <a:sym typeface="Arial"/>
              </a:rPr>
              <a:t>st</a:t>
            </a:r>
            <a:r>
              <a:rPr b="1" i="0" lang="en-US" sz="1600" u="none" strike="noStrike">
                <a:solidFill>
                  <a:srgbClr val="333333"/>
                </a:solidFill>
                <a:latin typeface="Arial"/>
                <a:ea typeface="Arial"/>
                <a:cs typeface="Arial"/>
                <a:sym typeface="Arial"/>
              </a:rPr>
              <a:t> XRISM Data Analysis Workshop</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rPr lang="en-US" sz="1600">
                <a:solidFill>
                  <a:schemeClr val="dk1"/>
                </a:solidFill>
                <a:latin typeface="Arial"/>
                <a:ea typeface="Arial"/>
                <a:cs typeface="Arial"/>
                <a:sym typeface="Arial"/>
              </a:rPr>
              <a:t>University of Maryland</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rPr lang="en-US" sz="1600">
                <a:solidFill>
                  <a:schemeClr val="dk1"/>
                </a:solidFill>
                <a:latin typeface="Arial"/>
                <a:ea typeface="Arial"/>
                <a:cs typeface="Arial"/>
                <a:sym typeface="Arial"/>
              </a:rPr>
              <a:t>February 22-23, 2023</a:t>
            </a:r>
            <a:endParaRPr/>
          </a:p>
        </p:txBody>
      </p:sp>
      <p:sp>
        <p:nvSpPr>
          <p:cNvPr id="127" name="Google Shape;127;p1"/>
          <p:cNvSpPr txBox="1"/>
          <p:nvPr/>
        </p:nvSpPr>
        <p:spPr>
          <a:xfrm>
            <a:off x="2797668" y="5921200"/>
            <a:ext cx="1648208"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US" sz="1200">
                <a:solidFill>
                  <a:schemeClr val="lt1"/>
                </a:solidFill>
                <a:latin typeface="Avenir"/>
                <a:ea typeface="Avenir"/>
                <a:cs typeface="Avenir"/>
                <a:sym typeface="Avenir"/>
              </a:rPr>
              <a:t>Chandra image</a:t>
            </a:r>
            <a:endParaRPr/>
          </a:p>
          <a:p>
            <a:pPr indent="0" lvl="0" marL="0" marR="0" rtl="0" algn="r">
              <a:spcBef>
                <a:spcPts val="0"/>
              </a:spcBef>
              <a:spcAft>
                <a:spcPts val="0"/>
              </a:spcAft>
              <a:buNone/>
            </a:pPr>
            <a:r>
              <a:rPr i="1" lang="en-US" sz="1200">
                <a:solidFill>
                  <a:schemeClr val="lt1"/>
                </a:solidFill>
                <a:latin typeface="Avenir"/>
                <a:ea typeface="Avenir"/>
                <a:cs typeface="Avenir"/>
                <a:sym typeface="Avenir"/>
              </a:rPr>
              <a:t>Hitomi/SXS spectrum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4" name="Shape 234"/>
        <p:cNvGrpSpPr/>
        <p:nvPr/>
      </p:nvGrpSpPr>
      <p:grpSpPr>
        <a:xfrm>
          <a:off x="0" y="0"/>
          <a:ext cx="0" cy="0"/>
          <a:chOff x="0" y="0"/>
          <a:chExt cx="0" cy="0"/>
        </a:xfrm>
      </p:grpSpPr>
      <p:sp>
        <p:nvSpPr>
          <p:cNvPr id="235" name="Google Shape;235;p10"/>
          <p:cNvSpPr txBox="1"/>
          <p:nvPr>
            <p:ph type="title"/>
          </p:nvPr>
        </p:nvSpPr>
        <p:spPr>
          <a:xfrm>
            <a:off x="207433" y="66714"/>
            <a:ext cx="7182195" cy="72075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2800"/>
              <a:buFont typeface="Arial"/>
              <a:buNone/>
            </a:pPr>
            <a:r>
              <a:rPr lang="en-US" sz="2800">
                <a:solidFill>
                  <a:srgbClr val="92D050"/>
                </a:solidFill>
              </a:rPr>
              <a:t>Perseus: Fe XXV (He-like) complex</a:t>
            </a:r>
            <a:endParaRPr/>
          </a:p>
        </p:txBody>
      </p:sp>
      <p:pic>
        <p:nvPicPr>
          <p:cNvPr id="236" name="Google Shape;236;p10"/>
          <p:cNvPicPr preferRelativeResize="0"/>
          <p:nvPr/>
        </p:nvPicPr>
        <p:blipFill rotWithShape="1">
          <a:blip r:embed="rId3">
            <a:alphaModFix/>
          </a:blip>
          <a:srcRect b="0" l="0" r="0" t="0"/>
          <a:stretch/>
        </p:blipFill>
        <p:spPr>
          <a:xfrm>
            <a:off x="537915" y="1200217"/>
            <a:ext cx="8053992" cy="4881889"/>
          </a:xfrm>
          <a:prstGeom prst="rect">
            <a:avLst/>
          </a:prstGeom>
          <a:noFill/>
          <a:ln>
            <a:noFill/>
          </a:ln>
        </p:spPr>
      </p:pic>
      <p:sp>
        <p:nvSpPr>
          <p:cNvPr id="237" name="Google Shape;237;p10"/>
          <p:cNvSpPr txBox="1"/>
          <p:nvPr/>
        </p:nvSpPr>
        <p:spPr>
          <a:xfrm>
            <a:off x="1345370" y="1702857"/>
            <a:ext cx="2571025" cy="1815882"/>
          </a:xfrm>
          <a:prstGeom prst="rect">
            <a:avLst/>
          </a:prstGeom>
          <a:solidFill>
            <a:srgbClr val="3A383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FFFF00"/>
                </a:solidFill>
                <a:latin typeface="Avenir"/>
                <a:ea typeface="Avenir"/>
                <a:cs typeface="Avenir"/>
                <a:sym typeface="Avenir"/>
              </a:rPr>
              <a:t>Gaussian turbulence</a:t>
            </a:r>
            <a:endParaRPr/>
          </a:p>
          <a:p>
            <a:pPr indent="0" lvl="0" marL="0" marR="0" rtl="0" algn="l">
              <a:spcBef>
                <a:spcPts val="0"/>
              </a:spcBef>
              <a:spcAft>
                <a:spcPts val="0"/>
              </a:spcAft>
              <a:buNone/>
            </a:pPr>
            <a:r>
              <a:t/>
            </a:r>
            <a:endParaRPr b="1" sz="1600">
              <a:solidFill>
                <a:srgbClr val="FFFF00"/>
              </a:solidFill>
              <a:latin typeface="Avenir"/>
              <a:ea typeface="Avenir"/>
              <a:cs typeface="Avenir"/>
              <a:sym typeface="Avenir"/>
            </a:endParaRPr>
          </a:p>
          <a:p>
            <a:pPr indent="0" lvl="0" marL="0" marR="0" rtl="0" algn="l">
              <a:spcBef>
                <a:spcPts val="0"/>
              </a:spcBef>
              <a:spcAft>
                <a:spcPts val="0"/>
              </a:spcAft>
              <a:buNone/>
            </a:pPr>
            <a:r>
              <a:rPr b="1" lang="en-US" sz="1600">
                <a:solidFill>
                  <a:srgbClr val="FFFF00"/>
                </a:solidFill>
                <a:latin typeface="Avenir"/>
                <a:ea typeface="Avenir"/>
                <a:cs typeface="Avenir"/>
                <a:sym typeface="Avenir"/>
              </a:rPr>
              <a:t>σ</a:t>
            </a:r>
            <a:r>
              <a:rPr b="1" baseline="-25000" lang="en-US" sz="1600">
                <a:solidFill>
                  <a:srgbClr val="FFFF00"/>
                </a:solidFill>
                <a:latin typeface="Avenir"/>
                <a:ea typeface="Avenir"/>
                <a:cs typeface="Avenir"/>
                <a:sym typeface="Avenir"/>
              </a:rPr>
              <a:t>turb</a:t>
            </a:r>
            <a:r>
              <a:rPr b="1" lang="en-US" sz="1600">
                <a:solidFill>
                  <a:srgbClr val="FFFF00"/>
                </a:solidFill>
                <a:latin typeface="Avenir"/>
                <a:ea typeface="Avenir"/>
                <a:cs typeface="Avenir"/>
                <a:sym typeface="Avenir"/>
              </a:rPr>
              <a:t> = 164 ± 12 km s</a:t>
            </a:r>
            <a:r>
              <a:rPr b="1" baseline="30000" lang="en-US" sz="1600">
                <a:solidFill>
                  <a:srgbClr val="FFFF00"/>
                </a:solidFill>
                <a:latin typeface="Avenir"/>
                <a:ea typeface="Avenir"/>
                <a:cs typeface="Avenir"/>
                <a:sym typeface="Avenir"/>
              </a:rPr>
              <a:t>-1</a:t>
            </a:r>
            <a:endParaRPr/>
          </a:p>
          <a:p>
            <a:pPr indent="0" lvl="0" marL="0" marR="0" rtl="0" algn="l">
              <a:spcBef>
                <a:spcPts val="0"/>
              </a:spcBef>
              <a:spcAft>
                <a:spcPts val="0"/>
              </a:spcAft>
              <a:buNone/>
            </a:pPr>
            <a:r>
              <a:t/>
            </a:r>
            <a:endParaRPr b="1" sz="1600">
              <a:solidFill>
                <a:srgbClr val="FFFF00"/>
              </a:solidFill>
              <a:latin typeface="Avenir"/>
              <a:ea typeface="Avenir"/>
              <a:cs typeface="Avenir"/>
              <a:sym typeface="Avenir"/>
            </a:endParaRPr>
          </a:p>
          <a:p>
            <a:pPr indent="0" lvl="0" marL="0" marR="0" rtl="0" algn="l">
              <a:spcBef>
                <a:spcPts val="0"/>
              </a:spcBef>
              <a:spcAft>
                <a:spcPts val="0"/>
              </a:spcAft>
              <a:buNone/>
            </a:pPr>
            <a:r>
              <a:rPr b="1" lang="en-US" sz="1600">
                <a:solidFill>
                  <a:srgbClr val="FFFF00"/>
                </a:solidFill>
                <a:latin typeface="Avenir"/>
                <a:ea typeface="Avenir"/>
                <a:cs typeface="Avenir"/>
                <a:sym typeface="Avenir"/>
              </a:rPr>
              <a:t>Measured on 10 kpc scale</a:t>
            </a:r>
            <a:endParaRPr/>
          </a:p>
          <a:p>
            <a:pPr indent="0" lvl="0" marL="0" marR="0" rtl="0" algn="l">
              <a:spcBef>
                <a:spcPts val="0"/>
              </a:spcBef>
              <a:spcAft>
                <a:spcPts val="0"/>
              </a:spcAft>
              <a:buNone/>
            </a:pPr>
            <a:r>
              <a:t/>
            </a:r>
            <a:endParaRPr b="1" sz="1600">
              <a:solidFill>
                <a:srgbClr val="FFFF00"/>
              </a:solidFill>
              <a:latin typeface="Avenir"/>
              <a:ea typeface="Avenir"/>
              <a:cs typeface="Avenir"/>
              <a:sym typeface="Avenir"/>
            </a:endParaRPr>
          </a:p>
          <a:p>
            <a:pPr indent="0" lvl="0" marL="0" marR="0" rtl="0" algn="l">
              <a:spcBef>
                <a:spcPts val="0"/>
              </a:spcBef>
              <a:spcAft>
                <a:spcPts val="0"/>
              </a:spcAft>
              <a:buNone/>
            </a:pPr>
            <a:r>
              <a:rPr b="1" lang="en-US" sz="1600">
                <a:solidFill>
                  <a:srgbClr val="FFFF00"/>
                </a:solidFill>
                <a:latin typeface="Avenir"/>
                <a:ea typeface="Avenir"/>
                <a:cs typeface="Avenir"/>
                <a:sym typeface="Avenir"/>
              </a:rPr>
              <a:t>P</a:t>
            </a:r>
            <a:r>
              <a:rPr b="1" baseline="-25000" lang="en-US" sz="1600">
                <a:solidFill>
                  <a:srgbClr val="FFFF00"/>
                </a:solidFill>
                <a:latin typeface="Avenir"/>
                <a:ea typeface="Avenir"/>
                <a:cs typeface="Avenir"/>
                <a:sym typeface="Avenir"/>
              </a:rPr>
              <a:t>turb</a:t>
            </a:r>
            <a:r>
              <a:rPr b="1" lang="en-US" sz="1600">
                <a:solidFill>
                  <a:srgbClr val="FFFF00"/>
                </a:solidFill>
                <a:latin typeface="Avenir"/>
                <a:ea typeface="Avenir"/>
                <a:cs typeface="Avenir"/>
                <a:sym typeface="Avenir"/>
              </a:rPr>
              <a:t> &lt; 0.04 x  P</a:t>
            </a:r>
            <a:r>
              <a:rPr b="1" baseline="-25000" lang="en-US" sz="1600">
                <a:solidFill>
                  <a:srgbClr val="FFFF00"/>
                </a:solidFill>
                <a:latin typeface="Avenir"/>
                <a:ea typeface="Avenir"/>
                <a:cs typeface="Avenir"/>
                <a:sym typeface="Avenir"/>
              </a:rPr>
              <a:t>thermal</a:t>
            </a:r>
            <a:endParaRPr b="1" sz="1600">
              <a:solidFill>
                <a:srgbClr val="FFFF00"/>
              </a:solidFill>
              <a:latin typeface="Avenir"/>
              <a:ea typeface="Avenir"/>
              <a:cs typeface="Avenir"/>
              <a:sym typeface="Avenir"/>
            </a:endParaRPr>
          </a:p>
        </p:txBody>
      </p:sp>
      <p:sp>
        <p:nvSpPr>
          <p:cNvPr id="238" name="Google Shape;238;p10"/>
          <p:cNvSpPr txBox="1"/>
          <p:nvPr/>
        </p:nvSpPr>
        <p:spPr>
          <a:xfrm>
            <a:off x="4166166" y="5593443"/>
            <a:ext cx="1184940"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00000"/>
                </a:solidFill>
                <a:latin typeface="Avenir"/>
                <a:ea typeface="Avenir"/>
                <a:cs typeface="Avenir"/>
                <a:sym typeface="Avenir"/>
              </a:rPr>
              <a:t>Energy (keV)</a:t>
            </a:r>
            <a:endParaRPr b="1" baseline="30000" sz="1400">
              <a:solidFill>
                <a:srgbClr val="000000"/>
              </a:solidFill>
              <a:latin typeface="Avenir"/>
              <a:ea typeface="Avenir"/>
              <a:cs typeface="Avenir"/>
              <a:sym typeface="Avenir"/>
            </a:endParaRPr>
          </a:p>
        </p:txBody>
      </p:sp>
      <p:sp>
        <p:nvSpPr>
          <p:cNvPr id="239" name="Google Shape;239;p10"/>
          <p:cNvSpPr txBox="1"/>
          <p:nvPr/>
        </p:nvSpPr>
        <p:spPr>
          <a:xfrm>
            <a:off x="5351106" y="6160082"/>
            <a:ext cx="335008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a:solidFill>
                  <a:srgbClr val="FFFF00"/>
                </a:solidFill>
                <a:latin typeface="Avenir"/>
                <a:ea typeface="Avenir"/>
                <a:cs typeface="Avenir"/>
                <a:sym typeface="Avenir"/>
              </a:rPr>
              <a:t>Hitomi Collaboration, Nature 2016</a:t>
            </a:r>
            <a:endParaRPr/>
          </a:p>
        </p:txBody>
      </p:sp>
      <p:sp>
        <p:nvSpPr>
          <p:cNvPr id="240" name="Google Shape;240;p10"/>
          <p:cNvSpPr txBox="1"/>
          <p:nvPr/>
        </p:nvSpPr>
        <p:spPr>
          <a:xfrm>
            <a:off x="1139810" y="775893"/>
            <a:ext cx="686438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FFFF00"/>
                </a:solidFill>
                <a:latin typeface="Arial"/>
                <a:ea typeface="Arial"/>
                <a:cs typeface="Arial"/>
                <a:sym typeface="Arial"/>
              </a:rPr>
              <a:t>5 eV energy resolution (FWHM) achieved in orbit, full array</a:t>
            </a:r>
            <a:endParaRPr/>
          </a:p>
        </p:txBody>
      </p:sp>
      <p:sp>
        <p:nvSpPr>
          <p:cNvPr id="241" name="Google Shape;241;p10"/>
          <p:cNvSpPr txBox="1"/>
          <p:nvPr/>
        </p:nvSpPr>
        <p:spPr>
          <a:xfrm>
            <a:off x="6200503" y="1469683"/>
            <a:ext cx="2181523" cy="830997"/>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 21,000 counts</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only 16 due to residual background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5" name="Shape 245"/>
        <p:cNvGrpSpPr/>
        <p:nvPr/>
      </p:nvGrpSpPr>
      <p:grpSpPr>
        <a:xfrm>
          <a:off x="0" y="0"/>
          <a:ext cx="0" cy="0"/>
          <a:chOff x="0" y="0"/>
          <a:chExt cx="0" cy="0"/>
        </a:xfrm>
      </p:grpSpPr>
      <p:sp>
        <p:nvSpPr>
          <p:cNvPr id="246" name="Google Shape;246;p11"/>
          <p:cNvSpPr txBox="1"/>
          <p:nvPr>
            <p:ph type="title"/>
          </p:nvPr>
        </p:nvSpPr>
        <p:spPr>
          <a:xfrm>
            <a:off x="92098" y="0"/>
            <a:ext cx="7315200" cy="8617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3200"/>
              <a:buFont typeface="Arial"/>
              <a:buNone/>
            </a:pPr>
            <a:r>
              <a:rPr lang="en-US">
                <a:solidFill>
                  <a:srgbClr val="92D050"/>
                </a:solidFill>
              </a:rPr>
              <a:t>Perseus Cluster</a:t>
            </a:r>
            <a:endParaRPr/>
          </a:p>
        </p:txBody>
      </p:sp>
      <p:pic>
        <p:nvPicPr>
          <p:cNvPr descr="abundances2.png" id="247" name="Google Shape;247;p11"/>
          <p:cNvPicPr preferRelativeResize="0"/>
          <p:nvPr/>
        </p:nvPicPr>
        <p:blipFill rotWithShape="1">
          <a:blip r:embed="rId3">
            <a:alphaModFix/>
          </a:blip>
          <a:srcRect b="0" l="0" r="0" t="0"/>
          <a:stretch/>
        </p:blipFill>
        <p:spPr>
          <a:xfrm>
            <a:off x="0" y="813512"/>
            <a:ext cx="9144000" cy="2539288"/>
          </a:xfrm>
          <a:prstGeom prst="rect">
            <a:avLst/>
          </a:prstGeom>
          <a:noFill/>
          <a:ln>
            <a:noFill/>
          </a:ln>
        </p:spPr>
      </p:pic>
      <p:pic>
        <p:nvPicPr>
          <p:cNvPr descr="abundances1.png" id="248" name="Google Shape;248;p11"/>
          <p:cNvPicPr preferRelativeResize="0"/>
          <p:nvPr/>
        </p:nvPicPr>
        <p:blipFill rotWithShape="1">
          <a:blip r:embed="rId4">
            <a:alphaModFix/>
          </a:blip>
          <a:srcRect b="0" l="0" r="0" t="0"/>
          <a:stretch/>
        </p:blipFill>
        <p:spPr>
          <a:xfrm>
            <a:off x="0" y="3352800"/>
            <a:ext cx="4254484" cy="2844799"/>
          </a:xfrm>
          <a:prstGeom prst="rect">
            <a:avLst/>
          </a:prstGeom>
          <a:noFill/>
          <a:ln>
            <a:noFill/>
          </a:ln>
        </p:spPr>
      </p:pic>
      <p:pic>
        <p:nvPicPr>
          <p:cNvPr descr="abundances3.png" id="249" name="Google Shape;249;p11"/>
          <p:cNvPicPr preferRelativeResize="0"/>
          <p:nvPr/>
        </p:nvPicPr>
        <p:blipFill rotWithShape="1">
          <a:blip r:embed="rId5">
            <a:alphaModFix/>
          </a:blip>
          <a:srcRect b="0" l="0" r="0" t="0"/>
          <a:stretch/>
        </p:blipFill>
        <p:spPr>
          <a:xfrm>
            <a:off x="4249783" y="3352800"/>
            <a:ext cx="4490068" cy="2933625"/>
          </a:xfrm>
          <a:prstGeom prst="rect">
            <a:avLst/>
          </a:prstGeom>
          <a:noFill/>
          <a:ln>
            <a:noFill/>
          </a:ln>
        </p:spPr>
      </p:pic>
      <p:sp>
        <p:nvSpPr>
          <p:cNvPr id="250" name="Google Shape;250;p11"/>
          <p:cNvSpPr txBox="1"/>
          <p:nvPr/>
        </p:nvSpPr>
        <p:spPr>
          <a:xfrm>
            <a:off x="5298766" y="6369292"/>
            <a:ext cx="339285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FFFF00"/>
                </a:solidFill>
                <a:latin typeface="Avenir"/>
                <a:ea typeface="Avenir"/>
                <a:cs typeface="Avenir"/>
                <a:sym typeface="Avenir"/>
              </a:rPr>
              <a:t>Hitomi Collaboration, Nature 2017</a:t>
            </a:r>
            <a:endParaRPr/>
          </a:p>
        </p:txBody>
      </p:sp>
      <p:sp>
        <p:nvSpPr>
          <p:cNvPr id="251" name="Google Shape;251;p11"/>
          <p:cNvSpPr txBox="1"/>
          <p:nvPr/>
        </p:nvSpPr>
        <p:spPr>
          <a:xfrm>
            <a:off x="202075" y="6160157"/>
            <a:ext cx="425448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Arial"/>
                <a:ea typeface="Arial"/>
                <a:cs typeface="Arial"/>
                <a:sym typeface="Arial"/>
              </a:rPr>
              <a:t>Strong evidence for 2 types of Type Ia SNR’s to produce the elements</a:t>
            </a:r>
            <a:endParaRPr/>
          </a:p>
        </p:txBody>
      </p:sp>
      <p:cxnSp>
        <p:nvCxnSpPr>
          <p:cNvPr id="252" name="Google Shape;252;p11"/>
          <p:cNvCxnSpPr/>
          <p:nvPr/>
        </p:nvCxnSpPr>
        <p:spPr>
          <a:xfrm flipH="1" rot="10800000">
            <a:off x="4162697" y="5370789"/>
            <a:ext cx="1660035" cy="909677"/>
          </a:xfrm>
          <a:prstGeom prst="straightConnector1">
            <a:avLst/>
          </a:prstGeom>
          <a:noFill/>
          <a:ln cap="flat" cmpd="sng" w="38100">
            <a:solidFill>
              <a:schemeClr val="accent1"/>
            </a:solidFill>
            <a:prstDash val="solid"/>
            <a:miter lim="800000"/>
            <a:headEnd len="sm" w="sm"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6" name="Shape 256"/>
        <p:cNvGrpSpPr/>
        <p:nvPr/>
      </p:nvGrpSpPr>
      <p:grpSpPr>
        <a:xfrm>
          <a:off x="0" y="0"/>
          <a:ext cx="0" cy="0"/>
          <a:chOff x="0" y="0"/>
          <a:chExt cx="0" cy="0"/>
        </a:xfrm>
      </p:grpSpPr>
      <p:sp>
        <p:nvSpPr>
          <p:cNvPr id="257" name="Google Shape;257;p12"/>
          <p:cNvSpPr txBox="1"/>
          <p:nvPr>
            <p:ph type="title"/>
          </p:nvPr>
        </p:nvSpPr>
        <p:spPr>
          <a:xfrm>
            <a:off x="177171" y="-36308"/>
            <a:ext cx="5571919" cy="8617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3200"/>
              <a:buFont typeface="Arial"/>
              <a:buNone/>
            </a:pPr>
            <a:r>
              <a:rPr lang="en-US">
                <a:solidFill>
                  <a:srgbClr val="92D050"/>
                </a:solidFill>
              </a:rPr>
              <a:t>Additional Science Results</a:t>
            </a:r>
            <a:endParaRPr/>
          </a:p>
        </p:txBody>
      </p:sp>
      <p:pic>
        <p:nvPicPr>
          <p:cNvPr id="258" name="Google Shape;258;p12"/>
          <p:cNvPicPr preferRelativeResize="0"/>
          <p:nvPr/>
        </p:nvPicPr>
        <p:blipFill rotWithShape="1">
          <a:blip r:embed="rId3">
            <a:alphaModFix/>
          </a:blip>
          <a:srcRect b="0" l="0" r="0" t="0"/>
          <a:stretch/>
        </p:blipFill>
        <p:spPr>
          <a:xfrm>
            <a:off x="3858970" y="4412944"/>
            <a:ext cx="5226292" cy="1962324"/>
          </a:xfrm>
          <a:prstGeom prst="rect">
            <a:avLst/>
          </a:prstGeom>
          <a:noFill/>
          <a:ln>
            <a:noFill/>
          </a:ln>
        </p:spPr>
      </p:pic>
      <p:pic>
        <p:nvPicPr>
          <p:cNvPr id="259" name="Google Shape;259;p12"/>
          <p:cNvPicPr preferRelativeResize="0"/>
          <p:nvPr/>
        </p:nvPicPr>
        <p:blipFill rotWithShape="1">
          <a:blip r:embed="rId4">
            <a:alphaModFix/>
          </a:blip>
          <a:srcRect b="0" l="0" r="0" t="0"/>
          <a:stretch/>
        </p:blipFill>
        <p:spPr>
          <a:xfrm>
            <a:off x="4035370" y="1860461"/>
            <a:ext cx="5049891" cy="2126808"/>
          </a:xfrm>
          <a:prstGeom prst="rect">
            <a:avLst/>
          </a:prstGeom>
          <a:noFill/>
          <a:ln>
            <a:noFill/>
          </a:ln>
        </p:spPr>
      </p:pic>
      <p:sp>
        <p:nvSpPr>
          <p:cNvPr id="260" name="Google Shape;260;p12"/>
          <p:cNvSpPr txBox="1"/>
          <p:nvPr>
            <p:ph idx="1" type="body"/>
          </p:nvPr>
        </p:nvSpPr>
        <p:spPr>
          <a:xfrm>
            <a:off x="-104602" y="1894096"/>
            <a:ext cx="3963572" cy="412535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FF00"/>
              </a:buClr>
              <a:buSzPts val="1600"/>
              <a:buChar char="•"/>
            </a:pPr>
            <a:r>
              <a:rPr lang="en-US" sz="1600">
                <a:solidFill>
                  <a:srgbClr val="FFFF00"/>
                </a:solidFill>
              </a:rPr>
              <a:t>SXS set very strong upper limit on the existence of a previously purported emission line at 3.5 keV in the Perseus Cluster.  Line has been suggested as a possible signature of dark matter.</a:t>
            </a:r>
            <a:endParaRPr/>
          </a:p>
          <a:p>
            <a:pPr indent="-127000" lvl="0" marL="228600" rtl="0" algn="l">
              <a:lnSpc>
                <a:spcPct val="90000"/>
              </a:lnSpc>
              <a:spcBef>
                <a:spcPts val="1000"/>
              </a:spcBef>
              <a:spcAft>
                <a:spcPts val="0"/>
              </a:spcAft>
              <a:buClr>
                <a:schemeClr val="dk1"/>
              </a:buClr>
              <a:buSzPts val="1600"/>
              <a:buNone/>
            </a:pPr>
            <a:r>
              <a:t/>
            </a:r>
            <a:endParaRPr sz="1600">
              <a:solidFill>
                <a:srgbClr val="FFFF00"/>
              </a:solidFill>
            </a:endParaRPr>
          </a:p>
          <a:p>
            <a:pPr indent="-127000" lvl="0" marL="228600" rtl="0" algn="l">
              <a:lnSpc>
                <a:spcPct val="90000"/>
              </a:lnSpc>
              <a:spcBef>
                <a:spcPts val="1000"/>
              </a:spcBef>
              <a:spcAft>
                <a:spcPts val="0"/>
              </a:spcAft>
              <a:buClr>
                <a:schemeClr val="dk1"/>
              </a:buClr>
              <a:buSzPts val="1600"/>
              <a:buNone/>
            </a:pPr>
            <a:r>
              <a:t/>
            </a:r>
            <a:endParaRPr sz="1600">
              <a:solidFill>
                <a:srgbClr val="FFFF00"/>
              </a:solidFill>
            </a:endParaRPr>
          </a:p>
          <a:p>
            <a:pPr indent="-127000" lvl="0" marL="228600" rtl="0" algn="l">
              <a:lnSpc>
                <a:spcPct val="90000"/>
              </a:lnSpc>
              <a:spcBef>
                <a:spcPts val="1000"/>
              </a:spcBef>
              <a:spcAft>
                <a:spcPts val="0"/>
              </a:spcAft>
              <a:buClr>
                <a:schemeClr val="dk1"/>
              </a:buClr>
              <a:buSzPts val="1600"/>
              <a:buNone/>
            </a:pPr>
            <a:r>
              <a:t/>
            </a:r>
            <a:endParaRPr sz="1600">
              <a:solidFill>
                <a:srgbClr val="FFFF00"/>
              </a:solidFill>
            </a:endParaRPr>
          </a:p>
          <a:p>
            <a:pPr indent="-127000" lvl="0" marL="228600" rtl="0" algn="l">
              <a:lnSpc>
                <a:spcPct val="90000"/>
              </a:lnSpc>
              <a:spcBef>
                <a:spcPts val="1000"/>
              </a:spcBef>
              <a:spcAft>
                <a:spcPts val="0"/>
              </a:spcAft>
              <a:buClr>
                <a:schemeClr val="dk1"/>
              </a:buClr>
              <a:buSzPts val="1600"/>
              <a:buNone/>
            </a:pPr>
            <a:r>
              <a:t/>
            </a:r>
            <a:endParaRPr sz="1600">
              <a:solidFill>
                <a:srgbClr val="FFFF00"/>
              </a:solidFill>
            </a:endParaRPr>
          </a:p>
          <a:p>
            <a:pPr indent="-228600" lvl="0" marL="228600" rtl="0" algn="l">
              <a:lnSpc>
                <a:spcPct val="90000"/>
              </a:lnSpc>
              <a:spcBef>
                <a:spcPts val="1000"/>
              </a:spcBef>
              <a:spcAft>
                <a:spcPts val="0"/>
              </a:spcAft>
              <a:buClr>
                <a:srgbClr val="FFFF00"/>
              </a:buClr>
              <a:buSzPts val="1600"/>
              <a:buChar char="•"/>
            </a:pPr>
            <a:r>
              <a:rPr lang="en-US" sz="1600">
                <a:solidFill>
                  <a:srgbClr val="FFFF00"/>
                </a:solidFill>
              </a:rPr>
              <a:t>SXS found strong evidence (3.6 𝜎) for two absorption lines at unexpected energies in the young composite-type supernova remnant (SNR) G21.5−0.9</a:t>
            </a:r>
            <a:endParaRPr/>
          </a:p>
        </p:txBody>
      </p:sp>
      <p:sp>
        <p:nvSpPr>
          <p:cNvPr id="261" name="Google Shape;261;p12"/>
          <p:cNvSpPr txBox="1"/>
          <p:nvPr/>
        </p:nvSpPr>
        <p:spPr>
          <a:xfrm>
            <a:off x="71798" y="1047012"/>
            <a:ext cx="6916583"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FFFF00"/>
                </a:solidFill>
                <a:latin typeface="Arial"/>
                <a:ea typeface="Arial"/>
                <a:cs typeface="Arial"/>
                <a:sym typeface="Arial"/>
              </a:rPr>
              <a:t>Hitomi/SXS provided extremely high spectral resolution in uncharted territory above 2 keV.</a:t>
            </a:r>
            <a:endParaRPr/>
          </a:p>
        </p:txBody>
      </p:sp>
      <p:sp>
        <p:nvSpPr>
          <p:cNvPr id="262" name="Google Shape;262;p12"/>
          <p:cNvSpPr txBox="1"/>
          <p:nvPr/>
        </p:nvSpPr>
        <p:spPr>
          <a:xfrm>
            <a:off x="5697586" y="4123104"/>
            <a:ext cx="319273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a:solidFill>
                  <a:srgbClr val="FFFF00"/>
                </a:solidFill>
                <a:latin typeface="Avenir"/>
                <a:ea typeface="Avenir"/>
                <a:cs typeface="Avenir"/>
                <a:sym typeface="Avenir"/>
              </a:rPr>
              <a:t>Hitomi Collaboration, PASJ 2018</a:t>
            </a:r>
            <a:endParaRPr/>
          </a:p>
        </p:txBody>
      </p:sp>
      <p:sp>
        <p:nvSpPr>
          <p:cNvPr id="263" name="Google Shape;263;p12"/>
          <p:cNvSpPr txBox="1"/>
          <p:nvPr/>
        </p:nvSpPr>
        <p:spPr>
          <a:xfrm>
            <a:off x="5477462" y="1555542"/>
            <a:ext cx="357020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a:solidFill>
                  <a:srgbClr val="FFFF00"/>
                </a:solidFill>
                <a:latin typeface="Avenir"/>
                <a:ea typeface="Avenir"/>
                <a:cs typeface="Avenir"/>
                <a:sym typeface="Avenir"/>
              </a:rPr>
              <a:t>Hitomi Collaboration, ApJ Lett. 2017</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7" name="Shape 267"/>
        <p:cNvGrpSpPr/>
        <p:nvPr/>
      </p:nvGrpSpPr>
      <p:grpSpPr>
        <a:xfrm>
          <a:off x="0" y="0"/>
          <a:ext cx="0" cy="0"/>
          <a:chOff x="0" y="0"/>
          <a:chExt cx="0" cy="0"/>
        </a:xfrm>
      </p:grpSpPr>
      <p:sp>
        <p:nvSpPr>
          <p:cNvPr id="268" name="Google Shape;268;p13"/>
          <p:cNvSpPr txBox="1"/>
          <p:nvPr>
            <p:ph type="title"/>
          </p:nvPr>
        </p:nvSpPr>
        <p:spPr>
          <a:xfrm>
            <a:off x="307998" y="0"/>
            <a:ext cx="27231534" cy="8617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3200"/>
              <a:buFont typeface="Arial"/>
              <a:buNone/>
            </a:pPr>
            <a:r>
              <a:rPr lang="en-US">
                <a:solidFill>
                  <a:srgbClr val="92D050"/>
                </a:solidFill>
              </a:rPr>
              <a:t>High-Level Changes Applied to XRISM</a:t>
            </a:r>
            <a:endParaRPr/>
          </a:p>
        </p:txBody>
      </p:sp>
      <p:sp>
        <p:nvSpPr>
          <p:cNvPr id="269" name="Google Shape;269;p13"/>
          <p:cNvSpPr txBox="1"/>
          <p:nvPr>
            <p:ph idx="1" type="body"/>
          </p:nvPr>
        </p:nvSpPr>
        <p:spPr>
          <a:xfrm>
            <a:off x="279400" y="986167"/>
            <a:ext cx="8436761" cy="545465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FF00"/>
              </a:buClr>
              <a:buSzPts val="1600"/>
              <a:buNone/>
            </a:pPr>
            <a:r>
              <a:rPr b="1" lang="en-US" sz="1600">
                <a:solidFill>
                  <a:srgbClr val="FFFF00"/>
                </a:solidFill>
              </a:rPr>
              <a:t>Agency-Agency</a:t>
            </a:r>
            <a:endParaRPr/>
          </a:p>
          <a:p>
            <a:pPr indent="-228600" lvl="0" marL="228600" rtl="0" algn="l">
              <a:lnSpc>
                <a:spcPct val="90000"/>
              </a:lnSpc>
              <a:spcBef>
                <a:spcPts val="1000"/>
              </a:spcBef>
              <a:spcAft>
                <a:spcPts val="0"/>
              </a:spcAft>
              <a:buClr>
                <a:srgbClr val="FFFF00"/>
              </a:buClr>
              <a:buSzPts val="1600"/>
              <a:buChar char="•"/>
            </a:pPr>
            <a:r>
              <a:rPr lang="en-US" sz="1600">
                <a:solidFill>
                  <a:srgbClr val="FFFF00"/>
                </a:solidFill>
              </a:rPr>
              <a:t>Establish Joint Executive Steering Group between NASA and JAXA.</a:t>
            </a:r>
            <a:endParaRPr/>
          </a:p>
          <a:p>
            <a:pPr indent="-228600" lvl="1" marL="685800" rtl="0" algn="l">
              <a:lnSpc>
                <a:spcPct val="90000"/>
              </a:lnSpc>
              <a:spcBef>
                <a:spcPts val="500"/>
              </a:spcBef>
              <a:spcAft>
                <a:spcPts val="0"/>
              </a:spcAft>
              <a:buClr>
                <a:srgbClr val="FFFF00"/>
              </a:buClr>
              <a:buSzPts val="1600"/>
              <a:buChar char="-"/>
            </a:pPr>
            <a:r>
              <a:rPr lang="en-US" sz="1600">
                <a:solidFill>
                  <a:srgbClr val="FFFF00"/>
                </a:solidFill>
              </a:rPr>
              <a:t>Meets 1-2 times per year or as needed to discuss progress and resolve issues.</a:t>
            </a:r>
            <a:endParaRPr/>
          </a:p>
          <a:p>
            <a:pPr indent="-171450" lvl="0" marL="228600" rtl="0" algn="l">
              <a:lnSpc>
                <a:spcPct val="90000"/>
              </a:lnSpc>
              <a:spcBef>
                <a:spcPts val="1000"/>
              </a:spcBef>
              <a:spcAft>
                <a:spcPts val="0"/>
              </a:spcAft>
              <a:buClr>
                <a:schemeClr val="dk1"/>
              </a:buClr>
              <a:buSzPts val="900"/>
              <a:buNone/>
            </a:pPr>
            <a:r>
              <a:t/>
            </a:r>
            <a:endParaRPr sz="900">
              <a:solidFill>
                <a:srgbClr val="FFFF00"/>
              </a:solidFill>
            </a:endParaRPr>
          </a:p>
          <a:p>
            <a:pPr indent="0" lvl="0" marL="0" rtl="0" algn="l">
              <a:lnSpc>
                <a:spcPct val="90000"/>
              </a:lnSpc>
              <a:spcBef>
                <a:spcPts val="1000"/>
              </a:spcBef>
              <a:spcAft>
                <a:spcPts val="0"/>
              </a:spcAft>
              <a:buClr>
                <a:srgbClr val="FFFF00"/>
              </a:buClr>
              <a:buSzPts val="1600"/>
              <a:buNone/>
            </a:pPr>
            <a:r>
              <a:rPr b="1" lang="en-US" sz="1600">
                <a:solidFill>
                  <a:srgbClr val="FFFF00"/>
                </a:solidFill>
              </a:rPr>
              <a:t>NASA Project</a:t>
            </a:r>
            <a:endParaRPr/>
          </a:p>
          <a:p>
            <a:pPr indent="-228600" lvl="0" marL="228600" rtl="0" algn="l">
              <a:lnSpc>
                <a:spcPct val="90000"/>
              </a:lnSpc>
              <a:spcBef>
                <a:spcPts val="1000"/>
              </a:spcBef>
              <a:spcAft>
                <a:spcPts val="0"/>
              </a:spcAft>
              <a:buClr>
                <a:srgbClr val="FFFF00"/>
              </a:buClr>
              <a:buSzPts val="1600"/>
              <a:buChar char="•"/>
            </a:pPr>
            <a:r>
              <a:rPr lang="en-US" sz="1600">
                <a:solidFill>
                  <a:srgbClr val="FFFF00"/>
                </a:solidFill>
              </a:rPr>
              <a:t>Establish project management team at Goddard: project manager, mission-level systems engineering (incl. safety &amp; mission assurance and operations engineering) to provide NASA experience and approaches, share risks, participate in reviews.</a:t>
            </a:r>
            <a:endParaRPr/>
          </a:p>
          <a:p>
            <a:pPr indent="-228600" lvl="0" marL="228600" rtl="0" algn="l">
              <a:lnSpc>
                <a:spcPct val="90000"/>
              </a:lnSpc>
              <a:spcBef>
                <a:spcPts val="1000"/>
              </a:spcBef>
              <a:spcAft>
                <a:spcPts val="0"/>
              </a:spcAft>
              <a:buClr>
                <a:srgbClr val="FFFF00"/>
              </a:buClr>
              <a:buSzPts val="1600"/>
              <a:buChar char="•"/>
            </a:pPr>
            <a:r>
              <a:rPr lang="en-US" sz="1600">
                <a:solidFill>
                  <a:srgbClr val="FFFF00"/>
                </a:solidFill>
              </a:rPr>
              <a:t>Joint Systems Engineering Team with JAXA project.</a:t>
            </a:r>
            <a:endParaRPr/>
          </a:p>
          <a:p>
            <a:pPr indent="-228600" lvl="0" marL="228600" rtl="0" algn="l">
              <a:lnSpc>
                <a:spcPct val="90000"/>
              </a:lnSpc>
              <a:spcBef>
                <a:spcPts val="1000"/>
              </a:spcBef>
              <a:spcAft>
                <a:spcPts val="0"/>
              </a:spcAft>
              <a:buClr>
                <a:srgbClr val="FFFF00"/>
              </a:buClr>
              <a:buSzPts val="1600"/>
              <a:buChar char="•"/>
            </a:pPr>
            <a:r>
              <a:rPr lang="en-US" sz="1600">
                <a:solidFill>
                  <a:srgbClr val="FFFF00"/>
                </a:solidFill>
              </a:rPr>
              <a:t>Monthly telecons, quarterly face-face meetings, participate in project reviews.</a:t>
            </a:r>
            <a:endParaRPr/>
          </a:p>
          <a:p>
            <a:pPr indent="-171450" lvl="0" marL="228600" rtl="0" algn="l">
              <a:lnSpc>
                <a:spcPct val="90000"/>
              </a:lnSpc>
              <a:spcBef>
                <a:spcPts val="1000"/>
              </a:spcBef>
              <a:spcAft>
                <a:spcPts val="0"/>
              </a:spcAft>
              <a:buClr>
                <a:schemeClr val="dk1"/>
              </a:buClr>
              <a:buSzPts val="900"/>
              <a:buNone/>
            </a:pPr>
            <a:r>
              <a:t/>
            </a:r>
            <a:endParaRPr sz="900">
              <a:solidFill>
                <a:srgbClr val="FFFF00"/>
              </a:solidFill>
            </a:endParaRPr>
          </a:p>
          <a:p>
            <a:pPr indent="0" lvl="0" marL="0" rtl="0" algn="l">
              <a:lnSpc>
                <a:spcPct val="90000"/>
              </a:lnSpc>
              <a:spcBef>
                <a:spcPts val="1000"/>
              </a:spcBef>
              <a:spcAft>
                <a:spcPts val="0"/>
              </a:spcAft>
              <a:buClr>
                <a:srgbClr val="FFFF00"/>
              </a:buClr>
              <a:buSzPts val="1600"/>
              <a:buNone/>
            </a:pPr>
            <a:r>
              <a:rPr b="1" lang="en-US" sz="1600">
                <a:solidFill>
                  <a:srgbClr val="FFFF00"/>
                </a:solidFill>
              </a:rPr>
              <a:t>JAXA Project</a:t>
            </a:r>
            <a:endParaRPr/>
          </a:p>
          <a:p>
            <a:pPr indent="-228600" lvl="0" marL="228600" rtl="0" algn="l">
              <a:lnSpc>
                <a:spcPct val="90000"/>
              </a:lnSpc>
              <a:spcBef>
                <a:spcPts val="1000"/>
              </a:spcBef>
              <a:spcAft>
                <a:spcPts val="0"/>
              </a:spcAft>
              <a:buClr>
                <a:srgbClr val="FFFF00"/>
              </a:buClr>
              <a:buSzPts val="1600"/>
              <a:buChar char="•"/>
            </a:pPr>
            <a:r>
              <a:rPr lang="en-US" sz="1600">
                <a:solidFill>
                  <a:srgbClr val="FFFF00"/>
                </a:solidFill>
              </a:rPr>
              <a:t>Separate Project Manager and Mission PI.  Mission Sys Eng. and JSET. Share risks at mission level.</a:t>
            </a:r>
            <a:endParaRPr/>
          </a:p>
          <a:p>
            <a:pPr indent="-228600" lvl="0" marL="228600" rtl="0" algn="l">
              <a:lnSpc>
                <a:spcPct val="90000"/>
              </a:lnSpc>
              <a:spcBef>
                <a:spcPts val="1000"/>
              </a:spcBef>
              <a:spcAft>
                <a:spcPts val="0"/>
              </a:spcAft>
              <a:buClr>
                <a:srgbClr val="FFFF00"/>
              </a:buClr>
              <a:buSzPts val="1600"/>
              <a:buChar char="•"/>
            </a:pPr>
            <a:r>
              <a:rPr lang="en-US" sz="1600">
                <a:solidFill>
                  <a:srgbClr val="FFFF00"/>
                </a:solidFill>
              </a:rPr>
              <a:t>Creation of detailed plan for JAXA to oversee contractors.</a:t>
            </a:r>
            <a:endParaRPr/>
          </a:p>
          <a:p>
            <a:pPr indent="-228600" lvl="0" marL="228600" rtl="0" algn="l">
              <a:lnSpc>
                <a:spcPct val="90000"/>
              </a:lnSpc>
              <a:spcBef>
                <a:spcPts val="1000"/>
              </a:spcBef>
              <a:spcAft>
                <a:spcPts val="0"/>
              </a:spcAft>
              <a:buClr>
                <a:srgbClr val="FFFF00"/>
              </a:buClr>
              <a:buSzPts val="1600"/>
              <a:buChar char="•"/>
            </a:pPr>
            <a:r>
              <a:rPr lang="en-US" sz="1600">
                <a:solidFill>
                  <a:srgbClr val="FFFF00"/>
                </a:solidFill>
              </a:rPr>
              <a:t>Mission operations responsibility moved from contractor to JAXA.</a:t>
            </a:r>
            <a:endParaRPr/>
          </a:p>
          <a:p>
            <a:pPr indent="-228600" lvl="0" marL="228600" rtl="0" algn="l">
              <a:lnSpc>
                <a:spcPct val="90000"/>
              </a:lnSpc>
              <a:spcBef>
                <a:spcPts val="1000"/>
              </a:spcBef>
              <a:spcAft>
                <a:spcPts val="0"/>
              </a:spcAft>
              <a:buClr>
                <a:srgbClr val="FFFF00"/>
              </a:buClr>
              <a:buSzPts val="1600"/>
              <a:buChar char="•"/>
            </a:pPr>
            <a:r>
              <a:rPr lang="en-US" sz="1600">
                <a:solidFill>
                  <a:srgbClr val="FFFF00"/>
                </a:solidFill>
              </a:rPr>
              <a:t>External science advisory panel.</a:t>
            </a:r>
            <a:endParaRPr/>
          </a:p>
        </p:txBody>
      </p:sp>
      <p:sp>
        <p:nvSpPr>
          <p:cNvPr id="270" name="Google Shape;270;p13"/>
          <p:cNvSpPr txBox="1"/>
          <p:nvPr/>
        </p:nvSpPr>
        <p:spPr>
          <a:xfrm>
            <a:off x="6017623" y="6108012"/>
            <a:ext cx="3017320"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FF85FF"/>
                </a:solidFill>
                <a:latin typeface="Arial"/>
                <a:ea typeface="Arial"/>
                <a:cs typeface="Arial"/>
                <a:sym typeface="Arial"/>
              </a:rPr>
              <a:t>Project start in 2017</a:t>
            </a:r>
            <a:endParaRPr/>
          </a:p>
        </p:txBody>
      </p:sp>
      <p:sp>
        <p:nvSpPr>
          <p:cNvPr id="271" name="Google Shape;271;p13"/>
          <p:cNvSpPr/>
          <p:nvPr/>
        </p:nvSpPr>
        <p:spPr>
          <a:xfrm>
            <a:off x="5259976" y="6155432"/>
            <a:ext cx="757647" cy="285386"/>
          </a:xfrm>
          <a:prstGeom prst="stripedRightArrow">
            <a:avLst>
              <a:gd fmla="val 37793" name="adj1"/>
              <a:gd fmla="val 50000" name="adj2"/>
            </a:avLst>
          </a:prstGeom>
          <a:solidFill>
            <a:srgbClr val="FF85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85F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5" name="Shape 275"/>
        <p:cNvGrpSpPr/>
        <p:nvPr/>
      </p:nvGrpSpPr>
      <p:grpSpPr>
        <a:xfrm>
          <a:off x="0" y="0"/>
          <a:ext cx="0" cy="0"/>
          <a:chOff x="0" y="0"/>
          <a:chExt cx="0" cy="0"/>
        </a:xfrm>
      </p:grpSpPr>
      <p:sp>
        <p:nvSpPr>
          <p:cNvPr id="276" name="Google Shape;276;p14"/>
          <p:cNvSpPr txBox="1"/>
          <p:nvPr>
            <p:ph type="title"/>
          </p:nvPr>
        </p:nvSpPr>
        <p:spPr>
          <a:xfrm>
            <a:off x="307998" y="0"/>
            <a:ext cx="8252527" cy="8617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3200"/>
              <a:buFont typeface="Arial"/>
              <a:buNone/>
            </a:pPr>
            <a:r>
              <a:rPr lang="en-US">
                <a:solidFill>
                  <a:srgbClr val="92D050"/>
                </a:solidFill>
              </a:rPr>
              <a:t>Technical Changes Applied to XRISM</a:t>
            </a:r>
            <a:endParaRPr/>
          </a:p>
        </p:txBody>
      </p:sp>
      <p:sp>
        <p:nvSpPr>
          <p:cNvPr id="277" name="Google Shape;277;p14"/>
          <p:cNvSpPr txBox="1"/>
          <p:nvPr>
            <p:ph idx="1" type="body"/>
          </p:nvPr>
        </p:nvSpPr>
        <p:spPr>
          <a:xfrm>
            <a:off x="279400" y="986167"/>
            <a:ext cx="8585200" cy="569147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FFFF00"/>
              </a:buClr>
              <a:buSzPts val="1400"/>
              <a:buChar char="•"/>
            </a:pPr>
            <a:r>
              <a:rPr lang="en-US" sz="1400">
                <a:solidFill>
                  <a:srgbClr val="FFFF00"/>
                </a:solidFill>
              </a:rPr>
              <a:t>Addition of Heater Control Electronics (HCE) and additional channels in the Non-Explosive Actuator (NEA) Controller for the Resolve Vibration Isolation System (VIS) locking system. </a:t>
            </a:r>
            <a:endParaRPr/>
          </a:p>
          <a:p>
            <a:pPr indent="-165100" lvl="0" marL="228600" rtl="0" algn="l">
              <a:lnSpc>
                <a:spcPct val="90000"/>
              </a:lnSpc>
              <a:spcBef>
                <a:spcPts val="1000"/>
              </a:spcBef>
              <a:spcAft>
                <a:spcPts val="0"/>
              </a:spcAft>
              <a:buClr>
                <a:schemeClr val="dk1"/>
              </a:buClr>
              <a:buSzPts val="1000"/>
              <a:buNone/>
            </a:pPr>
            <a:r>
              <a:t/>
            </a:r>
            <a:endParaRPr sz="1000">
              <a:solidFill>
                <a:srgbClr val="FFFF00"/>
              </a:solidFill>
            </a:endParaRPr>
          </a:p>
          <a:p>
            <a:pPr indent="-228600" lvl="0" marL="228600" rtl="0" algn="l">
              <a:lnSpc>
                <a:spcPct val="90000"/>
              </a:lnSpc>
              <a:spcBef>
                <a:spcPts val="1000"/>
              </a:spcBef>
              <a:spcAft>
                <a:spcPts val="0"/>
              </a:spcAft>
              <a:buClr>
                <a:srgbClr val="FFFF00"/>
              </a:buClr>
              <a:buSzPts val="1400"/>
              <a:buChar char="•"/>
            </a:pPr>
            <a:r>
              <a:rPr b="1" lang="en-US" sz="1400">
                <a:solidFill>
                  <a:srgbClr val="FFFF00"/>
                </a:solidFill>
              </a:rPr>
              <a:t>Changes in the AOCS include replacing the Coarse Sun Sensors (CSS) with Digital Sun Sensors that have a wider field of view than the CSSs.</a:t>
            </a:r>
            <a:endParaRPr/>
          </a:p>
          <a:p>
            <a:pPr indent="-165100" lvl="0" marL="228600" rtl="0" algn="l">
              <a:lnSpc>
                <a:spcPct val="90000"/>
              </a:lnSpc>
              <a:spcBef>
                <a:spcPts val="1000"/>
              </a:spcBef>
              <a:spcAft>
                <a:spcPts val="0"/>
              </a:spcAft>
              <a:buClr>
                <a:schemeClr val="dk1"/>
              </a:buClr>
              <a:buSzPts val="1000"/>
              <a:buNone/>
            </a:pPr>
            <a:r>
              <a:t/>
            </a:r>
            <a:endParaRPr sz="1000">
              <a:solidFill>
                <a:srgbClr val="FFFF00"/>
              </a:solidFill>
            </a:endParaRPr>
          </a:p>
          <a:p>
            <a:pPr indent="-228600" lvl="0" marL="228600" rtl="0" algn="l">
              <a:lnSpc>
                <a:spcPct val="90000"/>
              </a:lnSpc>
              <a:spcBef>
                <a:spcPts val="1000"/>
              </a:spcBef>
              <a:spcAft>
                <a:spcPts val="0"/>
              </a:spcAft>
              <a:buClr>
                <a:srgbClr val="FFFF00"/>
              </a:buClr>
              <a:buSzPts val="1400"/>
              <a:buChar char="•"/>
            </a:pPr>
            <a:r>
              <a:rPr b="1" lang="en-US" sz="1400">
                <a:solidFill>
                  <a:srgbClr val="FFFF00"/>
                </a:solidFill>
              </a:rPr>
              <a:t>Replacing the two NEC star trackers with three Sodern SED26 Star Trackers.</a:t>
            </a:r>
            <a:endParaRPr/>
          </a:p>
          <a:p>
            <a:pPr indent="-165100" lvl="0" marL="228600" rtl="0" algn="l">
              <a:lnSpc>
                <a:spcPct val="90000"/>
              </a:lnSpc>
              <a:spcBef>
                <a:spcPts val="1000"/>
              </a:spcBef>
              <a:spcAft>
                <a:spcPts val="0"/>
              </a:spcAft>
              <a:buClr>
                <a:schemeClr val="dk1"/>
              </a:buClr>
              <a:buSzPts val="1000"/>
              <a:buNone/>
            </a:pPr>
            <a:r>
              <a:t/>
            </a:r>
            <a:endParaRPr sz="1000">
              <a:solidFill>
                <a:srgbClr val="FFFF00"/>
              </a:solidFill>
            </a:endParaRPr>
          </a:p>
          <a:p>
            <a:pPr indent="-228600" lvl="0" marL="228600" rtl="0" algn="l">
              <a:lnSpc>
                <a:spcPct val="90000"/>
              </a:lnSpc>
              <a:spcBef>
                <a:spcPts val="1000"/>
              </a:spcBef>
              <a:spcAft>
                <a:spcPts val="0"/>
              </a:spcAft>
              <a:buClr>
                <a:srgbClr val="FFFF00"/>
              </a:buClr>
              <a:buSzPts val="1400"/>
              <a:buChar char="•"/>
            </a:pPr>
            <a:r>
              <a:rPr b="1" lang="en-US" sz="1400">
                <a:solidFill>
                  <a:srgbClr val="FFFF00"/>
                </a:solidFill>
              </a:rPr>
              <a:t>Updates to the AOCS software for the new components, updates to the Kalman filter so that it will accept star tracker data updates if it is rejected too long, spacecraft spin rate used for safety checks.</a:t>
            </a:r>
            <a:endParaRPr/>
          </a:p>
          <a:p>
            <a:pPr indent="-165100" lvl="0" marL="228600" rtl="0" algn="l">
              <a:lnSpc>
                <a:spcPct val="90000"/>
              </a:lnSpc>
              <a:spcBef>
                <a:spcPts val="1000"/>
              </a:spcBef>
              <a:spcAft>
                <a:spcPts val="0"/>
              </a:spcAft>
              <a:buClr>
                <a:schemeClr val="dk1"/>
              </a:buClr>
              <a:buSzPts val="1000"/>
              <a:buNone/>
            </a:pPr>
            <a:r>
              <a:t/>
            </a:r>
            <a:endParaRPr b="1" sz="1000">
              <a:solidFill>
                <a:srgbClr val="FFFF00"/>
              </a:solidFill>
            </a:endParaRPr>
          </a:p>
          <a:p>
            <a:pPr indent="-228600" lvl="0" marL="228600" rtl="0" algn="l">
              <a:lnSpc>
                <a:spcPct val="90000"/>
              </a:lnSpc>
              <a:spcBef>
                <a:spcPts val="1000"/>
              </a:spcBef>
              <a:spcAft>
                <a:spcPts val="0"/>
              </a:spcAft>
              <a:buClr>
                <a:srgbClr val="FFFF00"/>
              </a:buClr>
              <a:buSzPts val="1400"/>
              <a:buChar char="•"/>
            </a:pPr>
            <a:r>
              <a:rPr b="1" lang="en-US" sz="1400">
                <a:solidFill>
                  <a:srgbClr val="FFFF00"/>
                </a:solidFill>
              </a:rPr>
              <a:t>Changes to the Fault Detection Isolation and Recovery software.</a:t>
            </a:r>
            <a:endParaRPr/>
          </a:p>
          <a:p>
            <a:pPr indent="-165100" lvl="0" marL="228600" rtl="0" algn="l">
              <a:lnSpc>
                <a:spcPct val="90000"/>
              </a:lnSpc>
              <a:spcBef>
                <a:spcPts val="1000"/>
              </a:spcBef>
              <a:spcAft>
                <a:spcPts val="0"/>
              </a:spcAft>
              <a:buClr>
                <a:schemeClr val="dk1"/>
              </a:buClr>
              <a:buSzPts val="1000"/>
              <a:buNone/>
            </a:pPr>
            <a:r>
              <a:t/>
            </a:r>
            <a:endParaRPr sz="1000">
              <a:solidFill>
                <a:srgbClr val="FFFF00"/>
              </a:solidFill>
            </a:endParaRPr>
          </a:p>
          <a:p>
            <a:pPr indent="-228600" lvl="0" marL="228600" rtl="0" algn="l">
              <a:lnSpc>
                <a:spcPct val="90000"/>
              </a:lnSpc>
              <a:spcBef>
                <a:spcPts val="1000"/>
              </a:spcBef>
              <a:spcAft>
                <a:spcPts val="0"/>
              </a:spcAft>
              <a:buClr>
                <a:srgbClr val="FFFF00"/>
              </a:buClr>
              <a:buSzPts val="1400"/>
              <a:buChar char="•"/>
            </a:pPr>
            <a:r>
              <a:rPr lang="en-US" sz="1400">
                <a:solidFill>
                  <a:srgbClr val="FFFF00"/>
                </a:solidFill>
              </a:rPr>
              <a:t>The power system changes include new solar cells (SHARP 502A to SolAero ZTJ cells) and new battery cells that bring the batteries from 100 AH to 110 AH.</a:t>
            </a:r>
            <a:endParaRPr/>
          </a:p>
          <a:p>
            <a:pPr indent="-165100" lvl="0" marL="228600" rtl="0" algn="l">
              <a:lnSpc>
                <a:spcPct val="90000"/>
              </a:lnSpc>
              <a:spcBef>
                <a:spcPts val="1000"/>
              </a:spcBef>
              <a:spcAft>
                <a:spcPts val="0"/>
              </a:spcAft>
              <a:buClr>
                <a:schemeClr val="dk1"/>
              </a:buClr>
              <a:buSzPts val="1000"/>
              <a:buNone/>
            </a:pPr>
            <a:r>
              <a:t/>
            </a:r>
            <a:endParaRPr sz="1000">
              <a:solidFill>
                <a:srgbClr val="FFFF00"/>
              </a:solidFill>
            </a:endParaRPr>
          </a:p>
          <a:p>
            <a:pPr indent="-228600" lvl="0" marL="228600" rtl="0" algn="l">
              <a:lnSpc>
                <a:spcPct val="90000"/>
              </a:lnSpc>
              <a:spcBef>
                <a:spcPts val="1000"/>
              </a:spcBef>
              <a:spcAft>
                <a:spcPts val="0"/>
              </a:spcAft>
              <a:buClr>
                <a:srgbClr val="FFFF00"/>
              </a:buClr>
              <a:buSzPts val="1400"/>
              <a:buChar char="•"/>
            </a:pPr>
            <a:r>
              <a:rPr lang="en-US" sz="1400">
                <a:solidFill>
                  <a:srgbClr val="FFFF00"/>
                </a:solidFill>
              </a:rPr>
              <a:t>NASA providing support for additional ground coverage during critical phase of mission.</a:t>
            </a:r>
            <a:endParaRPr/>
          </a:p>
          <a:p>
            <a:pPr indent="-165100" lvl="0" marL="228600" rtl="0" algn="l">
              <a:lnSpc>
                <a:spcPct val="90000"/>
              </a:lnSpc>
              <a:spcBef>
                <a:spcPts val="1000"/>
              </a:spcBef>
              <a:spcAft>
                <a:spcPts val="0"/>
              </a:spcAft>
              <a:buClr>
                <a:schemeClr val="dk1"/>
              </a:buClr>
              <a:buSzPts val="1000"/>
              <a:buNone/>
            </a:pPr>
            <a:r>
              <a:t/>
            </a:r>
            <a:endParaRPr sz="1000">
              <a:solidFill>
                <a:srgbClr val="FFFF00"/>
              </a:solidFill>
            </a:endParaRPr>
          </a:p>
          <a:p>
            <a:pPr indent="-228600" lvl="0" marL="228600" rtl="0" algn="l">
              <a:lnSpc>
                <a:spcPct val="90000"/>
              </a:lnSpc>
              <a:spcBef>
                <a:spcPts val="1000"/>
              </a:spcBef>
              <a:spcAft>
                <a:spcPts val="0"/>
              </a:spcAft>
              <a:buClr>
                <a:srgbClr val="FFFF00"/>
              </a:buClr>
              <a:buSzPts val="1400"/>
              <a:buChar char="•"/>
            </a:pPr>
            <a:r>
              <a:rPr b="1" lang="en-US" sz="1400">
                <a:solidFill>
                  <a:srgbClr val="FFFF00"/>
                </a:solidFill>
              </a:rPr>
              <a:t>Verified instrument performance with aperture door open; no sensitivity to radio frequencies.</a:t>
            </a:r>
            <a:endParaRPr/>
          </a:p>
          <a:p>
            <a:pPr indent="-139700" lvl="0" marL="228600" rtl="0" algn="l">
              <a:lnSpc>
                <a:spcPct val="90000"/>
              </a:lnSpc>
              <a:spcBef>
                <a:spcPts val="1000"/>
              </a:spcBef>
              <a:spcAft>
                <a:spcPts val="0"/>
              </a:spcAft>
              <a:buClr>
                <a:schemeClr val="dk1"/>
              </a:buClr>
              <a:buSzPts val="1400"/>
              <a:buNone/>
            </a:pPr>
            <a:r>
              <a:t/>
            </a:r>
            <a:endParaRPr sz="1400">
              <a:solidFill>
                <a:srgbClr val="FFFF00"/>
              </a:solidFill>
            </a:endParaRPr>
          </a:p>
          <a:p>
            <a:pPr indent="-139700" lvl="0" marL="228600" rtl="0" algn="l">
              <a:lnSpc>
                <a:spcPct val="90000"/>
              </a:lnSpc>
              <a:spcBef>
                <a:spcPts val="1000"/>
              </a:spcBef>
              <a:spcAft>
                <a:spcPts val="0"/>
              </a:spcAft>
              <a:buClr>
                <a:schemeClr val="dk1"/>
              </a:buClr>
              <a:buSzPts val="1400"/>
              <a:buNone/>
            </a:pPr>
            <a:r>
              <a:t/>
            </a:r>
            <a:endParaRPr sz="1400">
              <a:solidFill>
                <a:srgbClr val="FFFF00"/>
              </a:solidFill>
            </a:endParaRPr>
          </a:p>
          <a:p>
            <a:pPr indent="0" lvl="0" marL="0" rtl="0" algn="l">
              <a:lnSpc>
                <a:spcPct val="90000"/>
              </a:lnSpc>
              <a:spcBef>
                <a:spcPts val="1000"/>
              </a:spcBef>
              <a:spcAft>
                <a:spcPts val="0"/>
              </a:spcAft>
              <a:buClr>
                <a:schemeClr val="dk1"/>
              </a:buClr>
              <a:buSzPts val="1600"/>
              <a:buNone/>
            </a:pPr>
            <a:r>
              <a:t/>
            </a:r>
            <a:endParaRPr sz="1600">
              <a:solidFill>
                <a:srgbClr val="FFFF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1" name="Shape 281"/>
        <p:cNvGrpSpPr/>
        <p:nvPr/>
      </p:nvGrpSpPr>
      <p:grpSpPr>
        <a:xfrm>
          <a:off x="0" y="0"/>
          <a:ext cx="0" cy="0"/>
          <a:chOff x="0" y="0"/>
          <a:chExt cx="0" cy="0"/>
        </a:xfrm>
      </p:grpSpPr>
      <p:pic>
        <p:nvPicPr>
          <p:cNvPr id="282" name="Google Shape;282;p15"/>
          <p:cNvPicPr preferRelativeResize="0"/>
          <p:nvPr/>
        </p:nvPicPr>
        <p:blipFill rotWithShape="1">
          <a:blip r:embed="rId3">
            <a:alphaModFix/>
          </a:blip>
          <a:srcRect b="0" l="0" r="0" t="0"/>
          <a:stretch/>
        </p:blipFill>
        <p:spPr>
          <a:xfrm>
            <a:off x="4643975" y="1467303"/>
            <a:ext cx="3769868" cy="3311652"/>
          </a:xfrm>
          <a:prstGeom prst="rect">
            <a:avLst/>
          </a:prstGeom>
          <a:solidFill>
            <a:schemeClr val="lt1"/>
          </a:solidFill>
          <a:ln>
            <a:noFill/>
          </a:ln>
        </p:spPr>
      </p:pic>
      <p:sp>
        <p:nvSpPr>
          <p:cNvPr id="283" name="Google Shape;283;p15"/>
          <p:cNvSpPr/>
          <p:nvPr/>
        </p:nvSpPr>
        <p:spPr>
          <a:xfrm>
            <a:off x="5477942" y="1507054"/>
            <a:ext cx="2658534" cy="2700864"/>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pic>
        <p:nvPicPr>
          <p:cNvPr id="284" name="Google Shape;284;p15"/>
          <p:cNvPicPr preferRelativeResize="0"/>
          <p:nvPr/>
        </p:nvPicPr>
        <p:blipFill rotWithShape="1">
          <a:blip r:embed="rId4">
            <a:alphaModFix/>
          </a:blip>
          <a:srcRect b="-22464" l="0" r="0" t="0"/>
          <a:stretch/>
        </p:blipFill>
        <p:spPr>
          <a:xfrm>
            <a:off x="474134" y="1411804"/>
            <a:ext cx="1574801" cy="357716"/>
          </a:xfrm>
          <a:prstGeom prst="rect">
            <a:avLst/>
          </a:prstGeom>
          <a:noFill/>
          <a:ln>
            <a:noFill/>
          </a:ln>
        </p:spPr>
      </p:pic>
      <p:pic>
        <p:nvPicPr>
          <p:cNvPr id="285" name="Google Shape;285;p15"/>
          <p:cNvPicPr preferRelativeResize="0"/>
          <p:nvPr/>
        </p:nvPicPr>
        <p:blipFill rotWithShape="1">
          <a:blip r:embed="rId5">
            <a:alphaModFix/>
          </a:blip>
          <a:srcRect b="0" l="0" r="0" t="0"/>
          <a:stretch/>
        </p:blipFill>
        <p:spPr>
          <a:xfrm>
            <a:off x="471643" y="1919307"/>
            <a:ext cx="3208868" cy="584200"/>
          </a:xfrm>
          <a:prstGeom prst="rect">
            <a:avLst/>
          </a:prstGeom>
          <a:noFill/>
          <a:ln>
            <a:noFill/>
          </a:ln>
        </p:spPr>
      </p:pic>
      <p:pic>
        <p:nvPicPr>
          <p:cNvPr id="286" name="Google Shape;286;p15"/>
          <p:cNvPicPr preferRelativeResize="0"/>
          <p:nvPr/>
        </p:nvPicPr>
        <p:blipFill rotWithShape="1">
          <a:blip r:embed="rId6">
            <a:alphaModFix/>
          </a:blip>
          <a:srcRect b="-11851" l="0" r="0" t="0"/>
          <a:stretch/>
        </p:blipFill>
        <p:spPr>
          <a:xfrm>
            <a:off x="465942" y="2703233"/>
            <a:ext cx="2006600" cy="639233"/>
          </a:xfrm>
          <a:prstGeom prst="rect">
            <a:avLst/>
          </a:prstGeom>
          <a:noFill/>
          <a:ln>
            <a:noFill/>
          </a:ln>
        </p:spPr>
      </p:pic>
      <p:pic>
        <p:nvPicPr>
          <p:cNvPr id="287" name="Google Shape;287;p15"/>
          <p:cNvPicPr preferRelativeResize="0"/>
          <p:nvPr/>
        </p:nvPicPr>
        <p:blipFill rotWithShape="1">
          <a:blip r:embed="rId7">
            <a:alphaModFix/>
          </a:blip>
          <a:srcRect b="-33333" l="0" r="0" t="0"/>
          <a:stretch/>
        </p:blipFill>
        <p:spPr>
          <a:xfrm>
            <a:off x="465942" y="3593491"/>
            <a:ext cx="1244601" cy="389466"/>
          </a:xfrm>
          <a:prstGeom prst="rect">
            <a:avLst/>
          </a:prstGeom>
          <a:noFill/>
          <a:ln>
            <a:noFill/>
          </a:ln>
        </p:spPr>
      </p:pic>
      <p:sp>
        <p:nvSpPr>
          <p:cNvPr id="288" name="Google Shape;288;p15"/>
          <p:cNvSpPr txBox="1"/>
          <p:nvPr/>
        </p:nvSpPr>
        <p:spPr>
          <a:xfrm>
            <a:off x="6620938" y="4823467"/>
            <a:ext cx="762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000">
                <a:solidFill>
                  <a:srgbClr val="FFFF00"/>
                </a:solidFill>
                <a:latin typeface="Avenir"/>
                <a:ea typeface="Avenir"/>
                <a:cs typeface="Avenir"/>
                <a:sym typeface="Avenir"/>
              </a:rPr>
              <a:t>T</a:t>
            </a:r>
            <a:r>
              <a:rPr baseline="-25000" i="1" lang="en-US" sz="2000">
                <a:solidFill>
                  <a:srgbClr val="FFFF00"/>
                </a:solidFill>
                <a:latin typeface="Avenir"/>
                <a:ea typeface="Avenir"/>
                <a:cs typeface="Avenir"/>
                <a:sym typeface="Avenir"/>
              </a:rPr>
              <a:t>b</a:t>
            </a:r>
            <a:endParaRPr/>
          </a:p>
        </p:txBody>
      </p:sp>
      <p:sp>
        <p:nvSpPr>
          <p:cNvPr id="289" name="Google Shape;289;p15"/>
          <p:cNvSpPr txBox="1"/>
          <p:nvPr/>
        </p:nvSpPr>
        <p:spPr>
          <a:xfrm>
            <a:off x="5055447" y="4275654"/>
            <a:ext cx="17517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venir"/>
                <a:ea typeface="Avenir"/>
                <a:cs typeface="Avenir"/>
                <a:sym typeface="Avenir"/>
              </a:rPr>
              <a:t>Thermal link, </a:t>
            </a:r>
            <a:r>
              <a:rPr i="1" lang="en-US" sz="1800">
                <a:solidFill>
                  <a:schemeClr val="dk1"/>
                </a:solidFill>
                <a:latin typeface="Avenir"/>
                <a:ea typeface="Avenir"/>
                <a:cs typeface="Avenir"/>
                <a:sym typeface="Avenir"/>
              </a:rPr>
              <a:t>G</a:t>
            </a:r>
            <a:endParaRPr/>
          </a:p>
        </p:txBody>
      </p:sp>
      <p:sp>
        <p:nvSpPr>
          <p:cNvPr id="290" name="Google Shape;290;p15"/>
          <p:cNvSpPr txBox="1"/>
          <p:nvPr/>
        </p:nvSpPr>
        <p:spPr>
          <a:xfrm>
            <a:off x="5863937" y="1809225"/>
            <a:ext cx="19204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venir"/>
                <a:ea typeface="Avenir"/>
                <a:cs typeface="Avenir"/>
                <a:sym typeface="Avenir"/>
              </a:rPr>
              <a:t>Heat capacity, C</a:t>
            </a:r>
            <a:endParaRPr i="1" sz="1800">
              <a:solidFill>
                <a:schemeClr val="dk1"/>
              </a:solidFill>
              <a:latin typeface="Avenir"/>
              <a:ea typeface="Avenir"/>
              <a:cs typeface="Avenir"/>
              <a:sym typeface="Avenir"/>
            </a:endParaRPr>
          </a:p>
        </p:txBody>
      </p:sp>
      <p:sp>
        <p:nvSpPr>
          <p:cNvPr id="291" name="Google Shape;291;p15"/>
          <p:cNvSpPr txBox="1"/>
          <p:nvPr/>
        </p:nvSpPr>
        <p:spPr>
          <a:xfrm>
            <a:off x="3080232" y="1411804"/>
            <a:ext cx="161454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FFFF00"/>
                </a:solidFill>
                <a:latin typeface="Avenir"/>
                <a:ea typeface="Avenir"/>
                <a:cs typeface="Avenir"/>
                <a:sym typeface="Avenir"/>
              </a:rPr>
              <a:t>Particle or photon</a:t>
            </a:r>
            <a:endParaRPr i="1" sz="1400">
              <a:solidFill>
                <a:srgbClr val="FFFF00"/>
              </a:solidFill>
              <a:latin typeface="Avenir"/>
              <a:ea typeface="Avenir"/>
              <a:cs typeface="Avenir"/>
              <a:sym typeface="Avenir"/>
            </a:endParaRPr>
          </a:p>
        </p:txBody>
      </p:sp>
      <p:sp>
        <p:nvSpPr>
          <p:cNvPr id="292" name="Google Shape;292;p15"/>
          <p:cNvSpPr txBox="1"/>
          <p:nvPr/>
        </p:nvSpPr>
        <p:spPr>
          <a:xfrm>
            <a:off x="1761332" y="3569690"/>
            <a:ext cx="253580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Avenir"/>
                <a:ea typeface="Avenir"/>
                <a:cs typeface="Avenir"/>
                <a:sym typeface="Avenir"/>
              </a:rPr>
              <a:t>Thermal time constant</a:t>
            </a:r>
            <a:endParaRPr/>
          </a:p>
        </p:txBody>
      </p:sp>
      <p:pic>
        <p:nvPicPr>
          <p:cNvPr id="293" name="Google Shape;293;p15"/>
          <p:cNvPicPr preferRelativeResize="0"/>
          <p:nvPr/>
        </p:nvPicPr>
        <p:blipFill rotWithShape="1">
          <a:blip r:embed="rId8">
            <a:alphaModFix/>
          </a:blip>
          <a:srcRect b="0" l="0" r="0" t="0"/>
          <a:stretch/>
        </p:blipFill>
        <p:spPr>
          <a:xfrm>
            <a:off x="533400" y="4354493"/>
            <a:ext cx="4470400" cy="2120413"/>
          </a:xfrm>
          <a:prstGeom prst="rect">
            <a:avLst/>
          </a:prstGeom>
          <a:noFill/>
          <a:ln cap="flat" cmpd="sng" w="9525">
            <a:solidFill>
              <a:schemeClr val="dk1"/>
            </a:solidFill>
            <a:prstDash val="solid"/>
            <a:round/>
            <a:headEnd len="sm" w="sm" type="none"/>
            <a:tailEnd len="sm" w="sm" type="none"/>
          </a:ln>
        </p:spPr>
      </p:pic>
      <p:sp>
        <p:nvSpPr>
          <p:cNvPr id="294" name="Google Shape;294;p15"/>
          <p:cNvSpPr txBox="1"/>
          <p:nvPr/>
        </p:nvSpPr>
        <p:spPr>
          <a:xfrm>
            <a:off x="1810114" y="5223577"/>
            <a:ext cx="2952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Noto Sans Symbols"/>
                <a:ea typeface="Noto Sans Symbols"/>
                <a:cs typeface="Noto Sans Symbols"/>
                <a:sym typeface="Noto Sans Symbols"/>
              </a:rPr>
              <a:t>τ</a:t>
            </a:r>
            <a:endParaRPr sz="1800">
              <a:solidFill>
                <a:schemeClr val="dk1"/>
              </a:solidFill>
              <a:latin typeface="Noto Sans Symbols"/>
              <a:ea typeface="Noto Sans Symbols"/>
              <a:cs typeface="Noto Sans Symbols"/>
              <a:sym typeface="Noto Sans Symbols"/>
            </a:endParaRPr>
          </a:p>
        </p:txBody>
      </p:sp>
      <p:sp>
        <p:nvSpPr>
          <p:cNvPr id="295" name="Google Shape;295;p15"/>
          <p:cNvSpPr txBox="1"/>
          <p:nvPr/>
        </p:nvSpPr>
        <p:spPr>
          <a:xfrm>
            <a:off x="736605" y="5847940"/>
            <a:ext cx="7620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dk1"/>
                </a:solidFill>
                <a:latin typeface="Avenir"/>
                <a:ea typeface="Avenir"/>
                <a:cs typeface="Avenir"/>
                <a:sym typeface="Avenir"/>
              </a:rPr>
              <a:t>T</a:t>
            </a:r>
            <a:r>
              <a:rPr baseline="-25000" i="1" lang="en-US" sz="1200">
                <a:solidFill>
                  <a:schemeClr val="dk1"/>
                </a:solidFill>
                <a:latin typeface="Avenir"/>
                <a:ea typeface="Avenir"/>
                <a:cs typeface="Avenir"/>
                <a:sym typeface="Avenir"/>
              </a:rPr>
              <a:t>b</a:t>
            </a:r>
            <a:endParaRPr/>
          </a:p>
        </p:txBody>
      </p:sp>
      <p:cxnSp>
        <p:nvCxnSpPr>
          <p:cNvPr id="296" name="Google Shape;296;p15"/>
          <p:cNvCxnSpPr/>
          <p:nvPr/>
        </p:nvCxnSpPr>
        <p:spPr>
          <a:xfrm>
            <a:off x="1131954" y="4644986"/>
            <a:ext cx="0" cy="1479953"/>
          </a:xfrm>
          <a:prstGeom prst="straightConnector1">
            <a:avLst/>
          </a:prstGeom>
          <a:noFill/>
          <a:ln cap="flat" cmpd="sng" w="12700">
            <a:solidFill>
              <a:schemeClr val="dk1"/>
            </a:solidFill>
            <a:prstDash val="solid"/>
            <a:miter lim="800000"/>
            <a:headEnd len="med" w="med" type="stealth"/>
            <a:tailEnd len="med" w="med" type="stealth"/>
          </a:ln>
        </p:spPr>
      </p:cxnSp>
      <p:sp>
        <p:nvSpPr>
          <p:cNvPr id="297" name="Google Shape;297;p15"/>
          <p:cNvSpPr txBox="1"/>
          <p:nvPr/>
        </p:nvSpPr>
        <p:spPr>
          <a:xfrm>
            <a:off x="860741" y="5128273"/>
            <a:ext cx="539566"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venir"/>
                <a:ea typeface="Avenir"/>
                <a:cs typeface="Avenir"/>
                <a:sym typeface="Avenir"/>
              </a:rPr>
              <a:t>E</a:t>
            </a:r>
            <a:r>
              <a:rPr baseline="-25000" lang="en-US" sz="1400">
                <a:solidFill>
                  <a:schemeClr val="dk1"/>
                </a:solidFill>
                <a:latin typeface="Avenir"/>
                <a:ea typeface="Avenir"/>
                <a:cs typeface="Avenir"/>
                <a:sym typeface="Avenir"/>
              </a:rPr>
              <a:t>x</a:t>
            </a:r>
            <a:r>
              <a:rPr lang="en-US" sz="1400">
                <a:solidFill>
                  <a:schemeClr val="dk1"/>
                </a:solidFill>
                <a:latin typeface="Avenir"/>
                <a:ea typeface="Avenir"/>
                <a:cs typeface="Avenir"/>
                <a:sym typeface="Avenir"/>
              </a:rPr>
              <a:t>/C</a:t>
            </a:r>
            <a:endParaRPr/>
          </a:p>
        </p:txBody>
      </p:sp>
      <p:sp>
        <p:nvSpPr>
          <p:cNvPr id="298" name="Google Shape;298;p15"/>
          <p:cNvSpPr txBox="1"/>
          <p:nvPr/>
        </p:nvSpPr>
        <p:spPr>
          <a:xfrm>
            <a:off x="481543" y="104875"/>
            <a:ext cx="8229600" cy="48726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92D050"/>
              </a:buClr>
              <a:buSzPts val="3200"/>
              <a:buFont typeface="Avenir"/>
              <a:buNone/>
            </a:pPr>
            <a:r>
              <a:rPr lang="en-US" sz="3200">
                <a:solidFill>
                  <a:srgbClr val="92D050"/>
                </a:solidFill>
                <a:latin typeface="Avenir"/>
                <a:ea typeface="Avenir"/>
                <a:cs typeface="Avenir"/>
                <a:sym typeface="Avenir"/>
              </a:rPr>
              <a:t>Single Photon (“quantum”) Calorimeter</a:t>
            </a:r>
            <a:endParaRPr/>
          </a:p>
        </p:txBody>
      </p:sp>
      <p:sp>
        <p:nvSpPr>
          <p:cNvPr id="299" name="Google Shape;299;p15"/>
          <p:cNvSpPr txBox="1"/>
          <p:nvPr/>
        </p:nvSpPr>
        <p:spPr>
          <a:xfrm>
            <a:off x="5485972" y="5350946"/>
            <a:ext cx="317552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rgbClr val="FF85FF"/>
                </a:solidFill>
                <a:latin typeface="Avenir"/>
                <a:ea typeface="Avenir"/>
                <a:cs typeface="Avenir"/>
                <a:sym typeface="Avenir"/>
              </a:rPr>
              <a:t>Requires ultra-low temperature: &lt; 0.1K</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3" name="Shape 303"/>
        <p:cNvGrpSpPr/>
        <p:nvPr/>
      </p:nvGrpSpPr>
      <p:grpSpPr>
        <a:xfrm>
          <a:off x="0" y="0"/>
          <a:ext cx="0" cy="0"/>
          <a:chOff x="0" y="0"/>
          <a:chExt cx="0" cy="0"/>
        </a:xfrm>
      </p:grpSpPr>
      <p:sp>
        <p:nvSpPr>
          <p:cNvPr id="304" name="Google Shape;304;p16"/>
          <p:cNvSpPr txBox="1"/>
          <p:nvPr>
            <p:ph type="title"/>
          </p:nvPr>
        </p:nvSpPr>
        <p:spPr>
          <a:xfrm>
            <a:off x="180975" y="142836"/>
            <a:ext cx="8828801"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2800"/>
              <a:buFont typeface="Avenir"/>
              <a:buNone/>
            </a:pPr>
            <a:r>
              <a:rPr lang="en-US" sz="2800">
                <a:solidFill>
                  <a:srgbClr val="92D050"/>
                </a:solidFill>
                <a:latin typeface="Avenir"/>
                <a:ea typeface="Avenir"/>
                <a:cs typeface="Avenir"/>
                <a:sym typeface="Avenir"/>
              </a:rPr>
              <a:t>Major Components of X-ray Calorimeter Spectrometer</a:t>
            </a:r>
            <a:endParaRPr/>
          </a:p>
        </p:txBody>
      </p:sp>
      <p:pic>
        <p:nvPicPr>
          <p:cNvPr descr=" mir_1.gif                                                      000159CFMacintosh HD                   ABA78158:" id="305" name="Google Shape;305;p16"/>
          <p:cNvPicPr preferRelativeResize="0"/>
          <p:nvPr/>
        </p:nvPicPr>
        <p:blipFill rotWithShape="1">
          <a:blip r:embed="rId3">
            <a:alphaModFix/>
          </a:blip>
          <a:srcRect b="0" l="2850" r="0" t="19391"/>
          <a:stretch/>
        </p:blipFill>
        <p:spPr>
          <a:xfrm>
            <a:off x="180975" y="1452563"/>
            <a:ext cx="8718550" cy="2511425"/>
          </a:xfrm>
          <a:prstGeom prst="rect">
            <a:avLst/>
          </a:prstGeom>
          <a:noFill/>
          <a:ln>
            <a:noFill/>
          </a:ln>
        </p:spPr>
      </p:pic>
      <p:sp>
        <p:nvSpPr>
          <p:cNvPr id="306" name="Google Shape;306;p16"/>
          <p:cNvSpPr/>
          <p:nvPr/>
        </p:nvSpPr>
        <p:spPr>
          <a:xfrm>
            <a:off x="7115175" y="1985963"/>
            <a:ext cx="1622425" cy="12954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307" name="Google Shape;307;p16"/>
          <p:cNvSpPr/>
          <p:nvPr/>
        </p:nvSpPr>
        <p:spPr>
          <a:xfrm>
            <a:off x="7367588" y="2559050"/>
            <a:ext cx="42862" cy="174625"/>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308" name="Google Shape;308;p16"/>
          <p:cNvSpPr/>
          <p:nvPr/>
        </p:nvSpPr>
        <p:spPr>
          <a:xfrm>
            <a:off x="7094538" y="2495550"/>
            <a:ext cx="42862" cy="301625"/>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309" name="Google Shape;309;p16"/>
          <p:cNvSpPr/>
          <p:nvPr/>
        </p:nvSpPr>
        <p:spPr>
          <a:xfrm>
            <a:off x="7246938" y="2533650"/>
            <a:ext cx="42862" cy="231775"/>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310" name="Google Shape;310;p16"/>
          <p:cNvSpPr/>
          <p:nvPr/>
        </p:nvSpPr>
        <p:spPr>
          <a:xfrm>
            <a:off x="7462838" y="2590800"/>
            <a:ext cx="42862" cy="117475"/>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311" name="Google Shape;311;p16"/>
          <p:cNvSpPr/>
          <p:nvPr/>
        </p:nvSpPr>
        <p:spPr>
          <a:xfrm>
            <a:off x="7583488" y="2597150"/>
            <a:ext cx="42862" cy="104775"/>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312" name="Google Shape;312;p16"/>
          <p:cNvSpPr txBox="1"/>
          <p:nvPr/>
        </p:nvSpPr>
        <p:spPr>
          <a:xfrm>
            <a:off x="111659" y="3948951"/>
            <a:ext cx="18136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Avenir"/>
                <a:ea typeface="Avenir"/>
                <a:cs typeface="Avenir"/>
                <a:sym typeface="Avenir"/>
              </a:rPr>
              <a:t>X-ray Telescope</a:t>
            </a:r>
            <a:endParaRPr/>
          </a:p>
        </p:txBody>
      </p:sp>
      <p:sp>
        <p:nvSpPr>
          <p:cNvPr id="313" name="Google Shape;313;p16"/>
          <p:cNvSpPr txBox="1"/>
          <p:nvPr/>
        </p:nvSpPr>
        <p:spPr>
          <a:xfrm>
            <a:off x="841993" y="4475163"/>
            <a:ext cx="5397486"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FF00"/>
                </a:solidFill>
                <a:latin typeface="Avenir"/>
                <a:ea typeface="Avenir"/>
                <a:cs typeface="Avenir"/>
                <a:sym typeface="Avenir"/>
              </a:rPr>
              <a:t>A</a:t>
            </a:r>
            <a:r>
              <a:rPr baseline="-25000" lang="en-US" sz="2400">
                <a:solidFill>
                  <a:srgbClr val="FFFF00"/>
                </a:solidFill>
                <a:latin typeface="Avenir"/>
                <a:ea typeface="Avenir"/>
                <a:cs typeface="Avenir"/>
                <a:sym typeface="Avenir"/>
              </a:rPr>
              <a:t>eff</a:t>
            </a:r>
            <a:r>
              <a:rPr lang="en-US" sz="2400">
                <a:solidFill>
                  <a:srgbClr val="FFFF00"/>
                </a:solidFill>
                <a:latin typeface="Avenir"/>
                <a:ea typeface="Avenir"/>
                <a:cs typeface="Avenir"/>
                <a:sym typeface="Avenir"/>
              </a:rPr>
              <a:t>(E) = A</a:t>
            </a:r>
            <a:r>
              <a:rPr baseline="-25000" lang="en-US" sz="2400">
                <a:solidFill>
                  <a:srgbClr val="FFFF00"/>
                </a:solidFill>
                <a:latin typeface="Avenir"/>
                <a:ea typeface="Avenir"/>
                <a:cs typeface="Avenir"/>
                <a:sym typeface="Avenir"/>
              </a:rPr>
              <a:t>XRT</a:t>
            </a:r>
            <a:r>
              <a:rPr lang="en-US" sz="2400">
                <a:solidFill>
                  <a:srgbClr val="FFFF00"/>
                </a:solidFill>
                <a:latin typeface="Avenir"/>
                <a:ea typeface="Avenir"/>
                <a:cs typeface="Avenir"/>
                <a:sym typeface="Avenir"/>
              </a:rPr>
              <a:t>(E) * t(E) * psf * f</a:t>
            </a:r>
            <a:r>
              <a:rPr baseline="-25000" lang="en-US" sz="2400">
                <a:solidFill>
                  <a:srgbClr val="FFFF00"/>
                </a:solidFill>
                <a:latin typeface="Avenir"/>
                <a:ea typeface="Avenir"/>
                <a:cs typeface="Avenir"/>
                <a:sym typeface="Avenir"/>
              </a:rPr>
              <a:t>array</a:t>
            </a:r>
            <a:r>
              <a:rPr lang="en-US" sz="2400">
                <a:solidFill>
                  <a:srgbClr val="FFFF00"/>
                </a:solidFill>
                <a:latin typeface="Avenir"/>
                <a:ea typeface="Avenir"/>
                <a:cs typeface="Avenir"/>
                <a:sym typeface="Avenir"/>
              </a:rPr>
              <a:t> * a(E)</a:t>
            </a:r>
            <a:endParaRPr/>
          </a:p>
          <a:p>
            <a:pPr indent="0" lvl="0" marL="0" marR="0" rtl="0" algn="l">
              <a:spcBef>
                <a:spcPts val="0"/>
              </a:spcBef>
              <a:spcAft>
                <a:spcPts val="0"/>
              </a:spcAft>
              <a:buNone/>
            </a:pPr>
            <a:r>
              <a:t/>
            </a:r>
            <a:endParaRPr sz="1600">
              <a:solidFill>
                <a:srgbClr val="FFFF00"/>
              </a:solidFill>
              <a:latin typeface="Avenir"/>
              <a:ea typeface="Avenir"/>
              <a:cs typeface="Avenir"/>
              <a:sym typeface="Avenir"/>
            </a:endParaRPr>
          </a:p>
          <a:p>
            <a:pPr indent="0" lvl="0" marL="0" marR="0" rtl="0" algn="l">
              <a:spcBef>
                <a:spcPts val="0"/>
              </a:spcBef>
              <a:spcAft>
                <a:spcPts val="0"/>
              </a:spcAft>
              <a:buNone/>
            </a:pPr>
            <a:r>
              <a:rPr lang="en-US" sz="2000">
                <a:solidFill>
                  <a:srgbClr val="FFFF00"/>
                </a:solidFill>
                <a:latin typeface="Avenir"/>
                <a:ea typeface="Avenir"/>
                <a:cs typeface="Avenir"/>
                <a:sym typeface="Avenir"/>
              </a:rPr>
              <a:t>t = transmission of blocking filters</a:t>
            </a:r>
            <a:endParaRPr/>
          </a:p>
          <a:p>
            <a:pPr indent="0" lvl="0" marL="0" marR="0" rtl="0" algn="l">
              <a:spcBef>
                <a:spcPts val="0"/>
              </a:spcBef>
              <a:spcAft>
                <a:spcPts val="0"/>
              </a:spcAft>
              <a:buNone/>
            </a:pPr>
            <a:r>
              <a:rPr lang="en-US" sz="2000">
                <a:solidFill>
                  <a:srgbClr val="FFFF00"/>
                </a:solidFill>
                <a:latin typeface="Avenir"/>
                <a:ea typeface="Avenir"/>
                <a:cs typeface="Avenir"/>
                <a:sym typeface="Avenir"/>
              </a:rPr>
              <a:t>psf = x-ray image point spread function</a:t>
            </a:r>
            <a:endParaRPr/>
          </a:p>
          <a:p>
            <a:pPr indent="0" lvl="0" marL="0" marR="0" rtl="0" algn="l">
              <a:spcBef>
                <a:spcPts val="0"/>
              </a:spcBef>
              <a:spcAft>
                <a:spcPts val="0"/>
              </a:spcAft>
              <a:buNone/>
            </a:pPr>
            <a:r>
              <a:rPr lang="en-US" sz="2000">
                <a:solidFill>
                  <a:srgbClr val="FFFF00"/>
                </a:solidFill>
                <a:latin typeface="Avenir"/>
                <a:ea typeface="Avenir"/>
                <a:cs typeface="Avenir"/>
                <a:sym typeface="Avenir"/>
              </a:rPr>
              <a:t>f</a:t>
            </a:r>
            <a:r>
              <a:rPr baseline="-25000" lang="en-US" sz="2000">
                <a:solidFill>
                  <a:srgbClr val="FFFF00"/>
                </a:solidFill>
                <a:latin typeface="Avenir"/>
                <a:ea typeface="Avenir"/>
                <a:cs typeface="Avenir"/>
                <a:sym typeface="Avenir"/>
              </a:rPr>
              <a:t>array</a:t>
            </a:r>
            <a:r>
              <a:rPr lang="en-US" sz="2000">
                <a:solidFill>
                  <a:srgbClr val="FFFF00"/>
                </a:solidFill>
                <a:latin typeface="Avenir"/>
                <a:ea typeface="Avenir"/>
                <a:cs typeface="Avenir"/>
                <a:sym typeface="Avenir"/>
              </a:rPr>
              <a:t> = geometric filling factor of array</a:t>
            </a:r>
            <a:endParaRPr/>
          </a:p>
          <a:p>
            <a:pPr indent="0" lvl="0" marL="0" marR="0" rtl="0" algn="l">
              <a:spcBef>
                <a:spcPts val="0"/>
              </a:spcBef>
              <a:spcAft>
                <a:spcPts val="0"/>
              </a:spcAft>
              <a:buNone/>
            </a:pPr>
            <a:r>
              <a:rPr lang="en-US" sz="2000">
                <a:solidFill>
                  <a:srgbClr val="FFFF00"/>
                </a:solidFill>
                <a:latin typeface="Avenir"/>
                <a:ea typeface="Avenir"/>
                <a:cs typeface="Avenir"/>
                <a:sym typeface="Avenir"/>
              </a:rPr>
              <a:t>a = absorption efficiency of detector</a:t>
            </a:r>
            <a:endParaRPr/>
          </a:p>
        </p:txBody>
      </p:sp>
      <p:cxnSp>
        <p:nvCxnSpPr>
          <p:cNvPr id="314" name="Google Shape;314;p16"/>
          <p:cNvCxnSpPr/>
          <p:nvPr/>
        </p:nvCxnSpPr>
        <p:spPr>
          <a:xfrm rot="10800000">
            <a:off x="2238375" y="3708400"/>
            <a:ext cx="741363" cy="579438"/>
          </a:xfrm>
          <a:prstGeom prst="straightConnector1">
            <a:avLst/>
          </a:prstGeom>
          <a:noFill/>
          <a:ln cap="flat" cmpd="sng" w="9525">
            <a:solidFill>
              <a:schemeClr val="dk1"/>
            </a:solidFill>
            <a:prstDash val="solid"/>
            <a:round/>
            <a:headEnd len="med" w="med" type="none"/>
            <a:tailEnd len="med" w="med" type="stealth"/>
          </a:ln>
        </p:spPr>
      </p:cxnSp>
      <p:cxnSp>
        <p:nvCxnSpPr>
          <p:cNvPr id="315" name="Google Shape;315;p16"/>
          <p:cNvCxnSpPr/>
          <p:nvPr/>
        </p:nvCxnSpPr>
        <p:spPr>
          <a:xfrm flipH="1" rot="10800000">
            <a:off x="4918075" y="2835275"/>
            <a:ext cx="2632075" cy="1454150"/>
          </a:xfrm>
          <a:prstGeom prst="straightConnector1">
            <a:avLst/>
          </a:prstGeom>
          <a:noFill/>
          <a:ln cap="flat" cmpd="sng" w="9525">
            <a:solidFill>
              <a:schemeClr val="dk1"/>
            </a:solidFill>
            <a:prstDash val="solid"/>
            <a:round/>
            <a:headEnd len="med" w="med" type="none"/>
            <a:tailEnd len="med" w="med" type="stealth"/>
          </a:ln>
        </p:spPr>
      </p:cxnSp>
      <p:cxnSp>
        <p:nvCxnSpPr>
          <p:cNvPr id="316" name="Google Shape;316;p16"/>
          <p:cNvCxnSpPr/>
          <p:nvPr/>
        </p:nvCxnSpPr>
        <p:spPr>
          <a:xfrm flipH="1" rot="10800000">
            <a:off x="4252913" y="2843213"/>
            <a:ext cx="2779712" cy="1460500"/>
          </a:xfrm>
          <a:prstGeom prst="straightConnector1">
            <a:avLst/>
          </a:prstGeom>
          <a:noFill/>
          <a:ln cap="flat" cmpd="sng" w="9525">
            <a:solidFill>
              <a:schemeClr val="dk1"/>
            </a:solidFill>
            <a:prstDash val="solid"/>
            <a:round/>
            <a:headEnd len="med" w="med" type="none"/>
            <a:tailEnd len="med" w="med" type="stealth"/>
          </a:ln>
        </p:spPr>
      </p:cxnSp>
      <p:cxnSp>
        <p:nvCxnSpPr>
          <p:cNvPr id="317" name="Google Shape;317;p16"/>
          <p:cNvCxnSpPr/>
          <p:nvPr/>
        </p:nvCxnSpPr>
        <p:spPr>
          <a:xfrm flipH="1" rot="10800000">
            <a:off x="5589588" y="2819400"/>
            <a:ext cx="1949450" cy="1458913"/>
          </a:xfrm>
          <a:prstGeom prst="straightConnector1">
            <a:avLst/>
          </a:prstGeom>
          <a:noFill/>
          <a:ln cap="flat" cmpd="sng" w="9525">
            <a:solidFill>
              <a:schemeClr val="dk1"/>
            </a:solidFill>
            <a:prstDash val="solid"/>
            <a:round/>
            <a:headEnd len="med" w="med" type="none"/>
            <a:tailEnd len="med" w="med" type="stealth"/>
          </a:ln>
        </p:spPr>
      </p:cxnSp>
      <p:cxnSp>
        <p:nvCxnSpPr>
          <p:cNvPr id="318" name="Google Shape;318;p16"/>
          <p:cNvCxnSpPr/>
          <p:nvPr/>
        </p:nvCxnSpPr>
        <p:spPr>
          <a:xfrm flipH="1" rot="10800000">
            <a:off x="6392863" y="2819400"/>
            <a:ext cx="1195387" cy="1509713"/>
          </a:xfrm>
          <a:prstGeom prst="straightConnector1">
            <a:avLst/>
          </a:prstGeom>
          <a:noFill/>
          <a:ln cap="flat" cmpd="sng" w="9525">
            <a:solidFill>
              <a:schemeClr val="dk1"/>
            </a:solidFill>
            <a:prstDash val="solid"/>
            <a:round/>
            <a:headEnd len="med" w="med" type="none"/>
            <a:tailEnd len="med" w="med" type="stealth"/>
          </a:ln>
        </p:spPr>
      </p:cxnSp>
      <p:sp>
        <p:nvSpPr>
          <p:cNvPr id="319" name="Google Shape;319;p16"/>
          <p:cNvSpPr/>
          <p:nvPr/>
        </p:nvSpPr>
        <p:spPr>
          <a:xfrm>
            <a:off x="554038" y="1597025"/>
            <a:ext cx="1684337" cy="2098675"/>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320" name="Google Shape;320;p16"/>
          <p:cNvSpPr/>
          <p:nvPr/>
        </p:nvSpPr>
        <p:spPr>
          <a:xfrm>
            <a:off x="7286625" y="2119313"/>
            <a:ext cx="1322388" cy="1071562"/>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321" name="Google Shape;321;p16"/>
          <p:cNvSpPr/>
          <p:nvPr/>
        </p:nvSpPr>
        <p:spPr>
          <a:xfrm>
            <a:off x="7405688" y="2233613"/>
            <a:ext cx="1065212" cy="8382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322" name="Google Shape;322;p16"/>
          <p:cNvSpPr/>
          <p:nvPr/>
        </p:nvSpPr>
        <p:spPr>
          <a:xfrm>
            <a:off x="7507288" y="2308225"/>
            <a:ext cx="877887" cy="693738"/>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323" name="Google Shape;323;p16"/>
          <p:cNvSpPr txBox="1"/>
          <p:nvPr/>
        </p:nvSpPr>
        <p:spPr>
          <a:xfrm>
            <a:off x="823913" y="1168400"/>
            <a:ext cx="78098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FFFF00"/>
                </a:solidFill>
                <a:latin typeface="Avenir"/>
                <a:ea typeface="Avenir"/>
                <a:cs typeface="Avenir"/>
                <a:sym typeface="Avenir"/>
              </a:rPr>
              <a:t>Primary</a:t>
            </a:r>
            <a:endParaRPr/>
          </a:p>
        </p:txBody>
      </p:sp>
      <p:sp>
        <p:nvSpPr>
          <p:cNvPr id="324" name="Google Shape;324;p16"/>
          <p:cNvSpPr txBox="1"/>
          <p:nvPr/>
        </p:nvSpPr>
        <p:spPr>
          <a:xfrm>
            <a:off x="1719263" y="1168400"/>
            <a:ext cx="1057275" cy="3079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FFFF00"/>
                </a:solidFill>
                <a:latin typeface="Avenir"/>
                <a:ea typeface="Avenir"/>
                <a:cs typeface="Avenir"/>
                <a:sym typeface="Avenir"/>
              </a:rPr>
              <a:t>Secondary</a:t>
            </a:r>
            <a:endParaRPr/>
          </a:p>
        </p:txBody>
      </p:sp>
      <p:graphicFrame>
        <p:nvGraphicFramePr>
          <p:cNvPr id="325" name="Google Shape;325;p16"/>
          <p:cNvGraphicFramePr/>
          <p:nvPr/>
        </p:nvGraphicFramePr>
        <p:xfrm>
          <a:off x="6241409" y="4478448"/>
          <a:ext cx="2701255" cy="2106909"/>
        </p:xfrm>
        <a:graphic>
          <a:graphicData uri="http://schemas.openxmlformats.org/drawingml/2006/chart">
            <c:chart r:id="rId4"/>
          </a:graphicData>
        </a:graphic>
      </p:graphicFrame>
      <p:sp>
        <p:nvSpPr>
          <p:cNvPr id="326" name="Google Shape;326;p16"/>
          <p:cNvSpPr txBox="1"/>
          <p:nvPr/>
        </p:nvSpPr>
        <p:spPr>
          <a:xfrm>
            <a:off x="6530677" y="4110831"/>
            <a:ext cx="230293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FFF00"/>
                </a:solidFill>
                <a:latin typeface="Avenir"/>
                <a:ea typeface="Avenir"/>
                <a:cs typeface="Avenir"/>
                <a:sym typeface="Avenir"/>
              </a:rPr>
              <a:t>Point Source on Array</a:t>
            </a:r>
            <a:endParaRPr/>
          </a:p>
        </p:txBody>
      </p:sp>
      <p:sp>
        <p:nvSpPr>
          <p:cNvPr id="327" name="Google Shape;327;p16"/>
          <p:cNvSpPr/>
          <p:nvPr/>
        </p:nvSpPr>
        <p:spPr>
          <a:xfrm>
            <a:off x="5867400" y="1735138"/>
            <a:ext cx="1600200" cy="212725"/>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328" name="Google Shape;328;p16"/>
          <p:cNvSpPr txBox="1"/>
          <p:nvPr/>
        </p:nvSpPr>
        <p:spPr>
          <a:xfrm>
            <a:off x="4847817" y="1063626"/>
            <a:ext cx="3443287" cy="369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Avenir"/>
                <a:ea typeface="Avenir"/>
                <a:cs typeface="Avenir"/>
                <a:sym typeface="Avenir"/>
              </a:rPr>
              <a:t>X-ray Calorimeter Spectrometer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2" name="Shape 332"/>
        <p:cNvGrpSpPr/>
        <p:nvPr/>
      </p:nvGrpSpPr>
      <p:grpSpPr>
        <a:xfrm>
          <a:off x="0" y="0"/>
          <a:ext cx="0" cy="0"/>
          <a:chOff x="0" y="0"/>
          <a:chExt cx="0" cy="0"/>
        </a:xfrm>
      </p:grpSpPr>
      <p:sp>
        <p:nvSpPr>
          <p:cNvPr id="333" name="Google Shape;333;p17"/>
          <p:cNvSpPr txBox="1"/>
          <p:nvPr>
            <p:ph type="title"/>
          </p:nvPr>
        </p:nvSpPr>
        <p:spPr>
          <a:xfrm>
            <a:off x="92099" y="0"/>
            <a:ext cx="7308620" cy="8617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3200"/>
              <a:buFont typeface="Arial"/>
              <a:buNone/>
            </a:pPr>
            <a:r>
              <a:rPr b="0" lang="en-US">
                <a:solidFill>
                  <a:srgbClr val="92D050"/>
                </a:solidFill>
              </a:rPr>
              <a:t>XRISM/Resolve Array</a:t>
            </a:r>
            <a:endParaRPr/>
          </a:p>
        </p:txBody>
      </p:sp>
      <p:pic>
        <p:nvPicPr>
          <p:cNvPr id="334" name="Google Shape;334;p17"/>
          <p:cNvPicPr preferRelativeResize="0"/>
          <p:nvPr>
            <p:ph idx="1" type="body"/>
          </p:nvPr>
        </p:nvPicPr>
        <p:blipFill rotWithShape="1">
          <a:blip r:embed="rId3">
            <a:alphaModFix/>
          </a:blip>
          <a:srcRect b="0" l="0" r="0" t="0"/>
          <a:stretch/>
        </p:blipFill>
        <p:spPr>
          <a:xfrm>
            <a:off x="536484" y="1398959"/>
            <a:ext cx="8071031" cy="4676079"/>
          </a:xfrm>
          <a:prstGeom prst="rect">
            <a:avLst/>
          </a:prstGeom>
          <a:noFill/>
          <a:ln>
            <a:noFill/>
          </a:ln>
        </p:spPr>
      </p:pic>
      <p:sp>
        <p:nvSpPr>
          <p:cNvPr id="335" name="Google Shape;335;p17"/>
          <p:cNvSpPr txBox="1"/>
          <p:nvPr/>
        </p:nvSpPr>
        <p:spPr>
          <a:xfrm>
            <a:off x="536484" y="6155024"/>
            <a:ext cx="6586988" cy="4572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FF85FF"/>
                </a:solidFill>
                <a:latin typeface="Arial"/>
                <a:ea typeface="Arial"/>
                <a:cs typeface="Arial"/>
                <a:sym typeface="Arial"/>
              </a:rPr>
              <a:t>3x3’ FOV – 30” pixels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40" name="Shape 340"/>
        <p:cNvGrpSpPr/>
        <p:nvPr/>
      </p:nvGrpSpPr>
      <p:grpSpPr>
        <a:xfrm>
          <a:off x="0" y="0"/>
          <a:ext cx="0" cy="0"/>
          <a:chOff x="0" y="0"/>
          <a:chExt cx="0" cy="0"/>
        </a:xfrm>
      </p:grpSpPr>
      <p:sp>
        <p:nvSpPr>
          <p:cNvPr id="341" name="Google Shape;341;p18"/>
          <p:cNvSpPr txBox="1"/>
          <p:nvPr>
            <p:ph type="title"/>
          </p:nvPr>
        </p:nvSpPr>
        <p:spPr>
          <a:xfrm>
            <a:off x="457200" y="190764"/>
            <a:ext cx="8229600" cy="61200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2D050"/>
              </a:buClr>
              <a:buSzPts val="3200"/>
              <a:buFont typeface="Avenir"/>
              <a:buNone/>
            </a:pPr>
            <a:r>
              <a:rPr lang="en-US">
                <a:solidFill>
                  <a:srgbClr val="92D050"/>
                </a:solidFill>
                <a:latin typeface="Avenir"/>
                <a:ea typeface="Avenir"/>
                <a:cs typeface="Avenir"/>
                <a:sym typeface="Avenir"/>
              </a:rPr>
              <a:t>Cooling System</a:t>
            </a:r>
            <a:endParaRPr/>
          </a:p>
        </p:txBody>
      </p:sp>
      <p:pic>
        <p:nvPicPr>
          <p:cNvPr descr="thermal_diagram.pdf" id="342" name="Google Shape;342;p18"/>
          <p:cNvPicPr preferRelativeResize="0"/>
          <p:nvPr/>
        </p:nvPicPr>
        <p:blipFill rotWithShape="1">
          <a:blip r:embed="rId3">
            <a:alphaModFix/>
          </a:blip>
          <a:srcRect b="0" l="0" r="0" t="0"/>
          <a:stretch/>
        </p:blipFill>
        <p:spPr>
          <a:xfrm>
            <a:off x="652995" y="1114294"/>
            <a:ext cx="8021537" cy="4600705"/>
          </a:xfrm>
          <a:prstGeom prst="rect">
            <a:avLst/>
          </a:prstGeom>
          <a:noFill/>
          <a:ln>
            <a:noFill/>
          </a:ln>
        </p:spPr>
      </p:pic>
      <p:sp>
        <p:nvSpPr>
          <p:cNvPr id="343" name="Google Shape;343;p18"/>
          <p:cNvSpPr txBox="1"/>
          <p:nvPr/>
        </p:nvSpPr>
        <p:spPr>
          <a:xfrm>
            <a:off x="6463000" y="2222500"/>
            <a:ext cx="847749" cy="276999"/>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JT shield</a:t>
            </a:r>
            <a:endParaRPr sz="120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47" name="Shape 347"/>
        <p:cNvGrpSpPr/>
        <p:nvPr/>
      </p:nvGrpSpPr>
      <p:grpSpPr>
        <a:xfrm>
          <a:off x="0" y="0"/>
          <a:ext cx="0" cy="0"/>
          <a:chOff x="0" y="0"/>
          <a:chExt cx="0" cy="0"/>
        </a:xfrm>
      </p:grpSpPr>
      <p:pic>
        <p:nvPicPr>
          <p:cNvPr descr="SXS dewar schematic 2.jpg" id="348" name="Google Shape;348;p19"/>
          <p:cNvPicPr preferRelativeResize="0"/>
          <p:nvPr>
            <p:ph idx="4294967295" type="body"/>
          </p:nvPr>
        </p:nvPicPr>
        <p:blipFill rotWithShape="1">
          <a:blip r:embed="rId3">
            <a:alphaModFix/>
          </a:blip>
          <a:srcRect b="0" l="0" r="0" t="0"/>
          <a:stretch/>
        </p:blipFill>
        <p:spPr>
          <a:xfrm>
            <a:off x="1644374" y="821438"/>
            <a:ext cx="5855251" cy="5662385"/>
          </a:xfrm>
          <a:prstGeom prst="rect">
            <a:avLst/>
          </a:prstGeom>
          <a:noFill/>
          <a:ln>
            <a:noFill/>
          </a:ln>
        </p:spPr>
      </p:pic>
      <p:pic>
        <p:nvPicPr>
          <p:cNvPr descr="logo_3" id="349" name="Google Shape;349;p19"/>
          <p:cNvPicPr preferRelativeResize="0"/>
          <p:nvPr/>
        </p:nvPicPr>
        <p:blipFill rotWithShape="1">
          <a:blip r:embed="rId4">
            <a:alphaModFix/>
          </a:blip>
          <a:srcRect b="0" l="0" r="0" t="0"/>
          <a:stretch/>
        </p:blipFill>
        <p:spPr>
          <a:xfrm>
            <a:off x="3509291" y="6228017"/>
            <a:ext cx="4735512" cy="330200"/>
          </a:xfrm>
          <a:prstGeom prst="rect">
            <a:avLst/>
          </a:prstGeom>
          <a:noFill/>
          <a:ln>
            <a:noFill/>
          </a:ln>
        </p:spPr>
      </p:pic>
      <p:pic>
        <p:nvPicPr>
          <p:cNvPr descr="Logo, company name&#10;&#10;Description automatically generated" id="350" name="Google Shape;350;p19"/>
          <p:cNvPicPr preferRelativeResize="0"/>
          <p:nvPr/>
        </p:nvPicPr>
        <p:blipFill rotWithShape="1">
          <a:blip r:embed="rId5">
            <a:alphaModFix/>
          </a:blip>
          <a:srcRect b="0" l="0" r="0" t="0"/>
          <a:stretch/>
        </p:blipFill>
        <p:spPr>
          <a:xfrm>
            <a:off x="1644375" y="821438"/>
            <a:ext cx="1561382" cy="923472"/>
          </a:xfrm>
          <a:prstGeom prst="rect">
            <a:avLst/>
          </a:prstGeom>
          <a:noFill/>
          <a:ln>
            <a:noFill/>
          </a:ln>
        </p:spPr>
      </p:pic>
      <p:sp>
        <p:nvSpPr>
          <p:cNvPr id="351" name="Google Shape;351;p19"/>
          <p:cNvSpPr txBox="1"/>
          <p:nvPr/>
        </p:nvSpPr>
        <p:spPr>
          <a:xfrm>
            <a:off x="83710" y="142613"/>
            <a:ext cx="7308620" cy="86177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92D050"/>
              </a:buClr>
              <a:buSzPts val="3200"/>
              <a:buFont typeface="Helvetica Neue"/>
              <a:buNone/>
            </a:pPr>
            <a:r>
              <a:rPr lang="en-US" sz="3200">
                <a:solidFill>
                  <a:srgbClr val="92D050"/>
                </a:solidFill>
                <a:latin typeface="Helvetica Neue"/>
                <a:ea typeface="Helvetica Neue"/>
                <a:cs typeface="Helvetica Neue"/>
                <a:sym typeface="Helvetica Neue"/>
              </a:rPr>
              <a:t>Resolve Dewar design</a:t>
            </a:r>
            <a:endParaRPr sz="3200">
              <a:solidFill>
                <a:srgbClr val="92D05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1" name="Shape 131"/>
        <p:cNvGrpSpPr/>
        <p:nvPr/>
      </p:nvGrpSpPr>
      <p:grpSpPr>
        <a:xfrm>
          <a:off x="0" y="0"/>
          <a:ext cx="0" cy="0"/>
          <a:chOff x="0" y="0"/>
          <a:chExt cx="0" cy="0"/>
        </a:xfrm>
      </p:grpSpPr>
      <p:sp>
        <p:nvSpPr>
          <p:cNvPr id="132" name="Google Shape;132;p2"/>
          <p:cNvSpPr txBox="1"/>
          <p:nvPr/>
        </p:nvSpPr>
        <p:spPr>
          <a:xfrm>
            <a:off x="9007366" y="4656083"/>
            <a:ext cx="0" cy="0"/>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spcBef>
                <a:spcPts val="0"/>
              </a:spcBef>
              <a:spcAft>
                <a:spcPts val="0"/>
              </a:spcAft>
              <a:buNone/>
            </a:pPr>
            <a:r>
              <a:t/>
            </a:r>
            <a:endParaRPr b="1" sz="1800">
              <a:solidFill>
                <a:schemeClr val="dk1"/>
              </a:solidFill>
              <a:latin typeface="Arial"/>
              <a:ea typeface="Arial"/>
              <a:cs typeface="Arial"/>
              <a:sym typeface="Arial"/>
            </a:endParaRPr>
          </a:p>
        </p:txBody>
      </p:sp>
      <p:pic>
        <p:nvPicPr>
          <p:cNvPr id="133" name="Google Shape;133;p2"/>
          <p:cNvPicPr preferRelativeResize="0"/>
          <p:nvPr/>
        </p:nvPicPr>
        <p:blipFill rotWithShape="1">
          <a:blip r:embed="rId3">
            <a:alphaModFix/>
          </a:blip>
          <a:srcRect b="0" l="-1453" r="0" t="-200"/>
          <a:stretch/>
        </p:blipFill>
        <p:spPr>
          <a:xfrm>
            <a:off x="3512670" y="216565"/>
            <a:ext cx="5481263" cy="3425789"/>
          </a:xfrm>
          <a:prstGeom prst="rect">
            <a:avLst/>
          </a:prstGeom>
          <a:noFill/>
          <a:ln>
            <a:noFill/>
          </a:ln>
        </p:spPr>
      </p:pic>
      <p:sp>
        <p:nvSpPr>
          <p:cNvPr id="134" name="Google Shape;134;p2"/>
          <p:cNvSpPr txBox="1"/>
          <p:nvPr/>
        </p:nvSpPr>
        <p:spPr>
          <a:xfrm>
            <a:off x="307933" y="3309639"/>
            <a:ext cx="7852224" cy="29854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92D050"/>
                </a:solidFill>
                <a:latin typeface="Arial"/>
                <a:ea typeface="Arial"/>
                <a:cs typeface="Arial"/>
                <a:sym typeface="Arial"/>
              </a:rPr>
              <a:t>Overview</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285750" lvl="0" marL="285750" marR="0" rtl="0" algn="l">
              <a:spcBef>
                <a:spcPts val="0"/>
              </a:spcBef>
              <a:spcAft>
                <a:spcPts val="0"/>
              </a:spcAft>
              <a:buClr>
                <a:srgbClr val="FFFF00"/>
              </a:buClr>
              <a:buSzPts val="1600"/>
              <a:buFont typeface="Arial"/>
              <a:buChar char="•"/>
            </a:pPr>
            <a:r>
              <a:rPr lang="en-US" sz="1600">
                <a:solidFill>
                  <a:srgbClr val="FFFF00"/>
                </a:solidFill>
                <a:latin typeface="Arial"/>
                <a:ea typeface="Arial"/>
                <a:cs typeface="Arial"/>
                <a:sym typeface="Arial"/>
              </a:rPr>
              <a:t>JAXA/NASA collaborative mission with ESA participation</a:t>
            </a:r>
            <a:endParaRPr/>
          </a:p>
          <a:p>
            <a:pPr indent="-285750" lvl="0" marL="285750" marR="0" rtl="0" algn="l">
              <a:spcBef>
                <a:spcPts val="0"/>
              </a:spcBef>
              <a:spcAft>
                <a:spcPts val="0"/>
              </a:spcAft>
              <a:buClr>
                <a:srgbClr val="FFFF00"/>
              </a:buClr>
              <a:buSzPts val="1600"/>
              <a:buFont typeface="Arial"/>
              <a:buChar char="•"/>
            </a:pPr>
            <a:r>
              <a:rPr lang="en-US" sz="1600">
                <a:solidFill>
                  <a:srgbClr val="FFFF00"/>
                </a:solidFill>
                <a:latin typeface="Arial"/>
                <a:ea typeface="Arial"/>
                <a:cs typeface="Arial"/>
                <a:sym typeface="Arial"/>
              </a:rPr>
              <a:t>Two Instruments with focusing x-ray optics:</a:t>
            </a:r>
            <a:endParaRPr/>
          </a:p>
          <a:p>
            <a:pPr indent="-523875" lvl="1" marL="696913" marR="0" rtl="0" algn="l">
              <a:spcBef>
                <a:spcPts val="0"/>
              </a:spcBef>
              <a:spcAft>
                <a:spcPts val="0"/>
              </a:spcAft>
              <a:buClr>
                <a:srgbClr val="FFFF00"/>
              </a:buClr>
              <a:buSzPts val="1600"/>
              <a:buFont typeface="Courier New"/>
              <a:buChar char="o"/>
            </a:pPr>
            <a:r>
              <a:rPr b="1" i="1" lang="en-US" sz="1600" u="none" cap="none" strike="noStrike">
                <a:solidFill>
                  <a:srgbClr val="FFFF00"/>
                </a:solidFill>
                <a:latin typeface="Arial"/>
                <a:ea typeface="Arial"/>
                <a:cs typeface="Arial"/>
                <a:sym typeface="Arial"/>
              </a:rPr>
              <a:t>Resolve</a:t>
            </a:r>
            <a:r>
              <a:rPr b="0" i="0" lang="en-US" sz="1600" u="none" cap="none" strike="noStrike">
                <a:solidFill>
                  <a:srgbClr val="FFFF00"/>
                </a:solidFill>
                <a:latin typeface="Arial"/>
                <a:ea typeface="Arial"/>
                <a:cs typeface="Arial"/>
                <a:sym typeface="Arial"/>
              </a:rPr>
              <a:t> – non-dispersive, high-resolution x-ray spectrometer (0.3-12 keV).  Nominal 3-year cryogen lifetime ; extended cryogen-free mode thereafter.</a:t>
            </a:r>
            <a:endParaRPr/>
          </a:p>
          <a:p>
            <a:pPr indent="-523875" lvl="1" marL="696913" marR="0" rtl="0" algn="l">
              <a:spcBef>
                <a:spcPts val="0"/>
              </a:spcBef>
              <a:spcAft>
                <a:spcPts val="0"/>
              </a:spcAft>
              <a:buClr>
                <a:srgbClr val="FFFF00"/>
              </a:buClr>
              <a:buSzPts val="1600"/>
              <a:buFont typeface="Courier New"/>
              <a:buChar char="o"/>
            </a:pPr>
            <a:r>
              <a:rPr b="1" i="1" lang="en-US" sz="1600" u="none" cap="none" strike="noStrike">
                <a:solidFill>
                  <a:srgbClr val="FFFF00"/>
                </a:solidFill>
                <a:latin typeface="Arial"/>
                <a:ea typeface="Arial"/>
                <a:cs typeface="Arial"/>
                <a:sym typeface="Arial"/>
              </a:rPr>
              <a:t>Xtend</a:t>
            </a:r>
            <a:r>
              <a:rPr b="0" i="0" lang="en-US" sz="1600" u="none" cap="none" strike="noStrike">
                <a:solidFill>
                  <a:srgbClr val="FFFF00"/>
                </a:solidFill>
                <a:latin typeface="Arial"/>
                <a:ea typeface="Arial"/>
                <a:cs typeface="Arial"/>
                <a:sym typeface="Arial"/>
              </a:rPr>
              <a:t> – CCD x-ray camera with 38’ field of view</a:t>
            </a:r>
            <a:endParaRPr/>
          </a:p>
          <a:p>
            <a:pPr indent="-285750" lvl="0" marL="285750" marR="0" rtl="0" algn="l">
              <a:spcBef>
                <a:spcPts val="0"/>
              </a:spcBef>
              <a:spcAft>
                <a:spcPts val="0"/>
              </a:spcAft>
              <a:buClr>
                <a:srgbClr val="FFFF00"/>
              </a:buClr>
              <a:buSzPts val="1600"/>
              <a:buFont typeface="Arial"/>
              <a:buChar char="•"/>
            </a:pPr>
            <a:r>
              <a:rPr lang="en-US" sz="1600">
                <a:solidFill>
                  <a:srgbClr val="FFFF00"/>
                </a:solidFill>
                <a:latin typeface="Arial"/>
                <a:ea typeface="Arial"/>
                <a:cs typeface="Arial"/>
                <a:sym typeface="Arial"/>
              </a:rPr>
              <a:t>Launch anticipated for mid-2023</a:t>
            </a:r>
            <a:endParaRPr/>
          </a:p>
          <a:p>
            <a:pPr indent="-285750" lvl="0" marL="285750" marR="0" rtl="0" algn="l">
              <a:spcBef>
                <a:spcPts val="0"/>
              </a:spcBef>
              <a:spcAft>
                <a:spcPts val="0"/>
              </a:spcAft>
              <a:buClr>
                <a:srgbClr val="FFFF00"/>
              </a:buClr>
              <a:buSzPts val="1600"/>
              <a:buFont typeface="Arial"/>
              <a:buChar char="•"/>
            </a:pPr>
            <a:r>
              <a:rPr lang="en-US" sz="1600">
                <a:solidFill>
                  <a:srgbClr val="FFFF00"/>
                </a:solidFill>
                <a:latin typeface="Arial"/>
                <a:ea typeface="Arial"/>
                <a:cs typeface="Arial"/>
                <a:sym typeface="Arial"/>
              </a:rPr>
              <a:t>Mission goals are to pick up where the </a:t>
            </a:r>
            <a:r>
              <a:rPr i="1" lang="en-US" sz="1600">
                <a:solidFill>
                  <a:srgbClr val="FFFF00"/>
                </a:solidFill>
                <a:latin typeface="Arial"/>
                <a:ea typeface="Arial"/>
                <a:cs typeface="Arial"/>
                <a:sym typeface="Arial"/>
              </a:rPr>
              <a:t>Hitomi</a:t>
            </a:r>
            <a:r>
              <a:rPr lang="en-US" sz="1600">
                <a:solidFill>
                  <a:srgbClr val="FFFF00"/>
                </a:solidFill>
                <a:latin typeface="Arial"/>
                <a:ea typeface="Arial"/>
                <a:cs typeface="Arial"/>
                <a:sym typeface="Arial"/>
              </a:rPr>
              <a:t> mission prematurely left off.</a:t>
            </a:r>
            <a:endParaRPr/>
          </a:p>
          <a:p>
            <a:pPr indent="-285750" lvl="0" marL="285750" marR="0" rtl="0" algn="l">
              <a:spcBef>
                <a:spcPts val="0"/>
              </a:spcBef>
              <a:spcAft>
                <a:spcPts val="0"/>
              </a:spcAft>
              <a:buClr>
                <a:srgbClr val="FFFF00"/>
              </a:buClr>
              <a:buSzPts val="1600"/>
              <a:buFont typeface="Arial"/>
              <a:buChar char="•"/>
            </a:pPr>
            <a:r>
              <a:rPr lang="en-US" sz="1600">
                <a:solidFill>
                  <a:srgbClr val="FFFF00"/>
                </a:solidFill>
                <a:latin typeface="Arial"/>
                <a:ea typeface="Arial"/>
                <a:cs typeface="Arial"/>
                <a:sym typeface="Arial"/>
              </a:rPr>
              <a:t>Following a 9-month commissioning and performance verification phase, a general guest observer phase will begin.</a:t>
            </a:r>
            <a:endParaRPr/>
          </a:p>
        </p:txBody>
      </p:sp>
      <p:pic>
        <p:nvPicPr>
          <p:cNvPr id="135" name="Google Shape;135;p2"/>
          <p:cNvPicPr preferRelativeResize="0"/>
          <p:nvPr/>
        </p:nvPicPr>
        <p:blipFill rotWithShape="1">
          <a:blip r:embed="rId4">
            <a:alphaModFix/>
          </a:blip>
          <a:srcRect b="0" l="0" r="0" t="0"/>
          <a:stretch/>
        </p:blipFill>
        <p:spPr>
          <a:xfrm>
            <a:off x="194919" y="1551397"/>
            <a:ext cx="4603768" cy="12117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55" name="Shape 355"/>
        <p:cNvGrpSpPr/>
        <p:nvPr/>
      </p:nvGrpSpPr>
      <p:grpSpPr>
        <a:xfrm>
          <a:off x="0" y="0"/>
          <a:ext cx="0" cy="0"/>
          <a:chOff x="0" y="0"/>
          <a:chExt cx="0" cy="0"/>
        </a:xfrm>
      </p:grpSpPr>
      <p:sp>
        <p:nvSpPr>
          <p:cNvPr id="356" name="Google Shape;356;p20"/>
          <p:cNvSpPr txBox="1"/>
          <p:nvPr>
            <p:ph type="title"/>
          </p:nvPr>
        </p:nvSpPr>
        <p:spPr>
          <a:xfrm>
            <a:off x="92098" y="0"/>
            <a:ext cx="8660015" cy="8617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2800"/>
              <a:buFont typeface="Arial"/>
              <a:buNone/>
            </a:pPr>
            <a:r>
              <a:rPr b="0" lang="en-US" sz="2800">
                <a:solidFill>
                  <a:srgbClr val="92D050"/>
                </a:solidFill>
              </a:rPr>
              <a:t>Resolve Detector Assembly and 3-stage ADR</a:t>
            </a:r>
            <a:endParaRPr/>
          </a:p>
        </p:txBody>
      </p:sp>
      <p:pic>
        <p:nvPicPr>
          <p:cNvPr id="357" name="Google Shape;357;p20"/>
          <p:cNvPicPr preferRelativeResize="0"/>
          <p:nvPr/>
        </p:nvPicPr>
        <p:blipFill rotWithShape="1">
          <a:blip r:embed="rId3">
            <a:alphaModFix/>
          </a:blip>
          <a:srcRect b="0" l="0" r="0" t="0"/>
          <a:stretch/>
        </p:blipFill>
        <p:spPr>
          <a:xfrm rot="5400000">
            <a:off x="1693317" y="963659"/>
            <a:ext cx="5757366" cy="555359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61" name="Shape 361"/>
        <p:cNvGrpSpPr/>
        <p:nvPr/>
      </p:nvGrpSpPr>
      <p:grpSpPr>
        <a:xfrm>
          <a:off x="0" y="0"/>
          <a:ext cx="0" cy="0"/>
          <a:chOff x="0" y="0"/>
          <a:chExt cx="0" cy="0"/>
        </a:xfrm>
      </p:grpSpPr>
      <p:sp>
        <p:nvSpPr>
          <p:cNvPr id="362" name="Google Shape;362;p21"/>
          <p:cNvSpPr txBox="1"/>
          <p:nvPr>
            <p:ph type="title"/>
          </p:nvPr>
        </p:nvSpPr>
        <p:spPr>
          <a:xfrm>
            <a:off x="92099" y="0"/>
            <a:ext cx="7308620" cy="8617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3200"/>
              <a:buFont typeface="Arial"/>
              <a:buNone/>
            </a:pPr>
            <a:r>
              <a:rPr b="0" lang="en-US">
                <a:solidFill>
                  <a:srgbClr val="92D050"/>
                </a:solidFill>
              </a:rPr>
              <a:t>Integration with Dewar</a:t>
            </a:r>
            <a:endParaRPr/>
          </a:p>
        </p:txBody>
      </p:sp>
      <p:pic>
        <p:nvPicPr>
          <p:cNvPr id="363" name="Google Shape;363;p21"/>
          <p:cNvPicPr preferRelativeResize="0"/>
          <p:nvPr/>
        </p:nvPicPr>
        <p:blipFill rotWithShape="1">
          <a:blip r:embed="rId3">
            <a:alphaModFix/>
          </a:blip>
          <a:srcRect b="0" l="0" r="0" t="0"/>
          <a:stretch/>
        </p:blipFill>
        <p:spPr>
          <a:xfrm>
            <a:off x="593865" y="905691"/>
            <a:ext cx="7956270" cy="551690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67" name="Shape 367"/>
        <p:cNvGrpSpPr/>
        <p:nvPr/>
      </p:nvGrpSpPr>
      <p:grpSpPr>
        <a:xfrm>
          <a:off x="0" y="0"/>
          <a:ext cx="0" cy="0"/>
          <a:chOff x="0" y="0"/>
          <a:chExt cx="0" cy="0"/>
        </a:xfrm>
      </p:grpSpPr>
      <p:sp>
        <p:nvSpPr>
          <p:cNvPr id="368" name="Google Shape;368;p22"/>
          <p:cNvSpPr txBox="1"/>
          <p:nvPr>
            <p:ph type="title"/>
          </p:nvPr>
        </p:nvSpPr>
        <p:spPr>
          <a:xfrm>
            <a:off x="92099" y="0"/>
            <a:ext cx="7308620" cy="8617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3200"/>
              <a:buFont typeface="Arial"/>
              <a:buNone/>
            </a:pPr>
            <a:r>
              <a:rPr b="0" lang="en-US">
                <a:solidFill>
                  <a:srgbClr val="92D050"/>
                </a:solidFill>
              </a:rPr>
              <a:t>Resolve Dewar during Assembly</a:t>
            </a:r>
            <a:endParaRPr/>
          </a:p>
        </p:txBody>
      </p:sp>
      <p:pic>
        <p:nvPicPr>
          <p:cNvPr id="369" name="Google Shape;369;p22"/>
          <p:cNvPicPr preferRelativeResize="0"/>
          <p:nvPr/>
        </p:nvPicPr>
        <p:blipFill rotWithShape="1">
          <a:blip r:embed="rId3">
            <a:alphaModFix/>
          </a:blip>
          <a:srcRect b="0" l="0" r="0" t="0"/>
          <a:stretch/>
        </p:blipFill>
        <p:spPr>
          <a:xfrm>
            <a:off x="497840" y="924560"/>
            <a:ext cx="8260080" cy="550672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73" name="Shape 373"/>
        <p:cNvGrpSpPr/>
        <p:nvPr/>
      </p:nvGrpSpPr>
      <p:grpSpPr>
        <a:xfrm>
          <a:off x="0" y="0"/>
          <a:ext cx="0" cy="0"/>
          <a:chOff x="0" y="0"/>
          <a:chExt cx="0" cy="0"/>
        </a:xfrm>
      </p:grpSpPr>
      <p:sp>
        <p:nvSpPr>
          <p:cNvPr id="374" name="Google Shape;374;p23"/>
          <p:cNvSpPr txBox="1"/>
          <p:nvPr>
            <p:ph type="title"/>
          </p:nvPr>
        </p:nvSpPr>
        <p:spPr>
          <a:xfrm>
            <a:off x="92099" y="0"/>
            <a:ext cx="7308620" cy="8617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3200"/>
              <a:buFont typeface="Arial"/>
              <a:buNone/>
            </a:pPr>
            <a:r>
              <a:rPr b="0" lang="en-US">
                <a:solidFill>
                  <a:srgbClr val="92D050"/>
                </a:solidFill>
              </a:rPr>
              <a:t>Blocking Filters</a:t>
            </a:r>
            <a:endParaRPr/>
          </a:p>
        </p:txBody>
      </p:sp>
      <p:pic>
        <p:nvPicPr>
          <p:cNvPr descr="Close-up of a machine&#10;&#10;Description automatically generated with low confidence" id="375" name="Google Shape;375;p23"/>
          <p:cNvPicPr preferRelativeResize="0"/>
          <p:nvPr/>
        </p:nvPicPr>
        <p:blipFill rotWithShape="1">
          <a:blip r:embed="rId3">
            <a:alphaModFix/>
          </a:blip>
          <a:srcRect b="0" l="0" r="0" t="0"/>
          <a:stretch/>
        </p:blipFill>
        <p:spPr>
          <a:xfrm>
            <a:off x="211364" y="2058129"/>
            <a:ext cx="4589418" cy="4360091"/>
          </a:xfrm>
          <a:prstGeom prst="rect">
            <a:avLst/>
          </a:prstGeom>
          <a:noFill/>
          <a:ln>
            <a:noFill/>
          </a:ln>
        </p:spPr>
      </p:pic>
      <p:pic>
        <p:nvPicPr>
          <p:cNvPr descr="A picture containing person, indoor, messy, cluttered&#10;&#10;Description automatically generated" id="376" name="Google Shape;376;p23"/>
          <p:cNvPicPr preferRelativeResize="0"/>
          <p:nvPr/>
        </p:nvPicPr>
        <p:blipFill rotWithShape="1">
          <a:blip r:embed="rId4">
            <a:alphaModFix/>
          </a:blip>
          <a:srcRect b="0" l="0" r="0" t="0"/>
          <a:stretch/>
        </p:blipFill>
        <p:spPr>
          <a:xfrm rot="5400000">
            <a:off x="4136572" y="1478281"/>
            <a:ext cx="5852158" cy="3901438"/>
          </a:xfrm>
          <a:prstGeom prst="rect">
            <a:avLst/>
          </a:prstGeom>
          <a:noFill/>
          <a:ln>
            <a:noFill/>
          </a:ln>
        </p:spPr>
      </p:pic>
      <p:sp>
        <p:nvSpPr>
          <p:cNvPr id="377" name="Google Shape;377;p23"/>
          <p:cNvSpPr txBox="1"/>
          <p:nvPr/>
        </p:nvSpPr>
        <p:spPr>
          <a:xfrm>
            <a:off x="211364" y="757272"/>
            <a:ext cx="4900568"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lang="en-US" sz="1800">
                <a:solidFill>
                  <a:srgbClr val="FFFF00"/>
                </a:solidFill>
                <a:latin typeface="Arial"/>
                <a:ea typeface="Arial"/>
                <a:cs typeface="Arial"/>
                <a:sym typeface="Arial"/>
              </a:rPr>
              <a:t>There are 5 separate thin-film thermal blocking filters in the dewar.  The outer three have defrost heaters.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81" name="Shape 381"/>
        <p:cNvGrpSpPr/>
        <p:nvPr/>
      </p:nvGrpSpPr>
      <p:grpSpPr>
        <a:xfrm>
          <a:off x="0" y="0"/>
          <a:ext cx="0" cy="0"/>
          <a:chOff x="0" y="0"/>
          <a:chExt cx="0" cy="0"/>
        </a:xfrm>
      </p:grpSpPr>
      <p:pic>
        <p:nvPicPr>
          <p:cNvPr descr="P1030981.JPG" id="382" name="Google Shape;382;p24"/>
          <p:cNvPicPr preferRelativeResize="0"/>
          <p:nvPr/>
        </p:nvPicPr>
        <p:blipFill rotWithShape="1">
          <a:blip r:embed="rId3">
            <a:alphaModFix/>
          </a:blip>
          <a:srcRect b="0" l="0" r="0" t="0"/>
          <a:stretch/>
        </p:blipFill>
        <p:spPr>
          <a:xfrm>
            <a:off x="498061" y="498085"/>
            <a:ext cx="8168121" cy="6126091"/>
          </a:xfrm>
          <a:prstGeom prst="rect">
            <a:avLst/>
          </a:prstGeom>
          <a:noFill/>
          <a:ln>
            <a:noFill/>
          </a:ln>
        </p:spPr>
      </p:pic>
      <p:sp>
        <p:nvSpPr>
          <p:cNvPr id="383" name="Google Shape;383;p24"/>
          <p:cNvSpPr txBox="1"/>
          <p:nvPr/>
        </p:nvSpPr>
        <p:spPr>
          <a:xfrm>
            <a:off x="152400" y="104080"/>
            <a:ext cx="8839199" cy="609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92D050"/>
              </a:buClr>
              <a:buSzPts val="2000"/>
              <a:buFont typeface="Avenir"/>
              <a:buNone/>
            </a:pPr>
            <a:r>
              <a:rPr lang="en-US" sz="2000">
                <a:solidFill>
                  <a:srgbClr val="92D050"/>
                </a:solidFill>
                <a:latin typeface="Avenir"/>
                <a:ea typeface="Avenir"/>
                <a:cs typeface="Avenir"/>
                <a:sym typeface="Avenir"/>
              </a:rPr>
              <a:t>SXS Dewar Aperture Door Installation</a:t>
            </a:r>
            <a:endParaRPr/>
          </a:p>
        </p:txBody>
      </p:sp>
      <p:pic>
        <p:nvPicPr>
          <p:cNvPr descr="P1030988.JPG" id="384" name="Google Shape;384;p24"/>
          <p:cNvPicPr preferRelativeResize="0"/>
          <p:nvPr/>
        </p:nvPicPr>
        <p:blipFill rotWithShape="1">
          <a:blip r:embed="rId4">
            <a:alphaModFix/>
          </a:blip>
          <a:srcRect b="0" l="0" r="0" t="0"/>
          <a:stretch/>
        </p:blipFill>
        <p:spPr>
          <a:xfrm>
            <a:off x="5653645" y="498085"/>
            <a:ext cx="3012538" cy="2291794"/>
          </a:xfrm>
          <a:prstGeom prst="rect">
            <a:avLst/>
          </a:prstGeom>
          <a:noFill/>
          <a:ln cap="flat" cmpd="sng" w="28575">
            <a:solidFill>
              <a:srgbClr val="FFFF00"/>
            </a:solidFill>
            <a:prstDash val="solid"/>
            <a:round/>
            <a:headEnd len="sm" w="sm" type="none"/>
            <a:tailEnd len="sm" w="sm" type="none"/>
          </a:ln>
        </p:spPr>
      </p:pic>
      <p:sp>
        <p:nvSpPr>
          <p:cNvPr id="385" name="Google Shape;385;p24"/>
          <p:cNvSpPr txBox="1"/>
          <p:nvPr/>
        </p:nvSpPr>
        <p:spPr>
          <a:xfrm>
            <a:off x="5828425" y="596121"/>
            <a:ext cx="2666551"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FF"/>
                </a:solidFill>
                <a:latin typeface="Avenir"/>
                <a:ea typeface="Avenir"/>
                <a:cs typeface="Avenir"/>
                <a:sym typeface="Avenir"/>
              </a:rPr>
              <a:t>270 μm Be window+screen</a:t>
            </a:r>
            <a:endParaRPr sz="1600">
              <a:solidFill>
                <a:srgbClr val="0000FF"/>
              </a:solidFill>
              <a:latin typeface="Avenir"/>
              <a:ea typeface="Avenir"/>
              <a:cs typeface="Avenir"/>
              <a:sym typeface="Avenir"/>
            </a:endParaRPr>
          </a:p>
        </p:txBody>
      </p:sp>
      <p:pic>
        <p:nvPicPr>
          <p:cNvPr descr="sxs_area_ana.png" id="386" name="Google Shape;386;p24"/>
          <p:cNvPicPr preferRelativeResize="0"/>
          <p:nvPr/>
        </p:nvPicPr>
        <p:blipFill rotWithShape="1">
          <a:blip r:embed="rId5">
            <a:alphaModFix/>
          </a:blip>
          <a:srcRect b="0" l="0" r="0" t="0"/>
          <a:stretch/>
        </p:blipFill>
        <p:spPr>
          <a:xfrm>
            <a:off x="5332102" y="4076700"/>
            <a:ext cx="3353822" cy="2564384"/>
          </a:xfrm>
          <a:prstGeom prst="rect">
            <a:avLst/>
          </a:prstGeom>
          <a:noFill/>
          <a:ln>
            <a:noFill/>
          </a:ln>
        </p:spPr>
      </p:pic>
      <p:sp>
        <p:nvSpPr>
          <p:cNvPr id="387" name="Google Shape;387;p24"/>
          <p:cNvSpPr txBox="1"/>
          <p:nvPr/>
        </p:nvSpPr>
        <p:spPr>
          <a:xfrm>
            <a:off x="5981700" y="4559300"/>
            <a:ext cx="93147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venir"/>
                <a:ea typeface="Avenir"/>
                <a:cs typeface="Avenir"/>
                <a:sym typeface="Avenir"/>
              </a:rPr>
              <a:t>Door open</a:t>
            </a:r>
            <a:endParaRPr/>
          </a:p>
        </p:txBody>
      </p:sp>
      <p:sp>
        <p:nvSpPr>
          <p:cNvPr id="388" name="Google Shape;388;p24"/>
          <p:cNvSpPr txBox="1"/>
          <p:nvPr/>
        </p:nvSpPr>
        <p:spPr>
          <a:xfrm>
            <a:off x="6743700" y="5613400"/>
            <a:ext cx="102257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venir"/>
                <a:ea typeface="Avenir"/>
                <a:cs typeface="Avenir"/>
                <a:sym typeface="Avenir"/>
              </a:rPr>
              <a:t>Door closed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3" name="Shape 393"/>
        <p:cNvGrpSpPr/>
        <p:nvPr/>
      </p:nvGrpSpPr>
      <p:grpSpPr>
        <a:xfrm>
          <a:off x="0" y="0"/>
          <a:ext cx="0" cy="0"/>
          <a:chOff x="0" y="0"/>
          <a:chExt cx="0" cy="0"/>
        </a:xfrm>
      </p:grpSpPr>
      <p:sp>
        <p:nvSpPr>
          <p:cNvPr id="394" name="Google Shape;394;p25"/>
          <p:cNvSpPr txBox="1"/>
          <p:nvPr>
            <p:ph type="title"/>
          </p:nvPr>
        </p:nvSpPr>
        <p:spPr>
          <a:xfrm>
            <a:off x="457200" y="5996"/>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2D050"/>
              </a:buClr>
              <a:buSzPts val="2800"/>
              <a:buFont typeface="Avenir"/>
              <a:buNone/>
            </a:pPr>
            <a:r>
              <a:rPr lang="en-US" sz="2800">
                <a:solidFill>
                  <a:srgbClr val="92D050"/>
                </a:solidFill>
                <a:latin typeface="Avenir"/>
                <a:ea typeface="Avenir"/>
                <a:cs typeface="Avenir"/>
                <a:sym typeface="Avenir"/>
              </a:rPr>
              <a:t>Gain Tracking – internal cal source (6 keV)</a:t>
            </a:r>
            <a:endParaRPr/>
          </a:p>
        </p:txBody>
      </p:sp>
      <p:sp>
        <p:nvSpPr>
          <p:cNvPr id="395" name="Google Shape;395;p25"/>
          <p:cNvSpPr txBox="1"/>
          <p:nvPr>
            <p:ph idx="1" type="body"/>
          </p:nvPr>
        </p:nvSpPr>
        <p:spPr>
          <a:xfrm>
            <a:off x="317522" y="1117236"/>
            <a:ext cx="7461748" cy="721347"/>
          </a:xfrm>
          <a:prstGeom prst="rect">
            <a:avLst/>
          </a:prstGeom>
          <a:noFill/>
          <a:ln>
            <a:noFill/>
          </a:ln>
        </p:spPr>
        <p:txBody>
          <a:bodyPr anchorCtr="0" anchor="t" bIns="45700" lIns="91425" spcFirstLastPara="1" rIns="91425" wrap="square" tIns="45700">
            <a:noAutofit/>
          </a:bodyPr>
          <a:lstStyle/>
          <a:p>
            <a:pPr indent="0" lvl="0" marL="7938" rtl="0" algn="l">
              <a:lnSpc>
                <a:spcPct val="90000"/>
              </a:lnSpc>
              <a:spcBef>
                <a:spcPts val="0"/>
              </a:spcBef>
              <a:spcAft>
                <a:spcPts val="0"/>
              </a:spcAft>
              <a:buClr>
                <a:srgbClr val="FFFF00"/>
              </a:buClr>
              <a:buSzPts val="2400"/>
              <a:buNone/>
            </a:pPr>
            <a:r>
              <a:rPr lang="en-US" sz="2400">
                <a:solidFill>
                  <a:srgbClr val="FFFF00"/>
                </a:solidFill>
                <a:latin typeface="Avenir"/>
                <a:ea typeface="Avenir"/>
                <a:cs typeface="Avenir"/>
                <a:sym typeface="Avenir"/>
              </a:rPr>
              <a:t>Dedicated calibration pixel to characterize gain drift of full array</a:t>
            </a:r>
            <a:endParaRPr/>
          </a:p>
        </p:txBody>
      </p:sp>
      <p:pic>
        <p:nvPicPr>
          <p:cNvPr descr="DSCN0359.JPG                                                   0000F4E9Maxtor 76 GB HD                B70B1C6A:" id="396" name="Google Shape;396;p25"/>
          <p:cNvPicPr preferRelativeResize="0"/>
          <p:nvPr/>
        </p:nvPicPr>
        <p:blipFill rotWithShape="1">
          <a:blip r:embed="rId3">
            <a:alphaModFix/>
          </a:blip>
          <a:srcRect b="0" l="0" r="0" t="0"/>
          <a:stretch/>
        </p:blipFill>
        <p:spPr>
          <a:xfrm>
            <a:off x="5588329" y="3993581"/>
            <a:ext cx="2514600" cy="1885950"/>
          </a:xfrm>
          <a:prstGeom prst="rect">
            <a:avLst/>
          </a:prstGeom>
          <a:noFill/>
          <a:ln cap="flat" cmpd="sng" w="9525">
            <a:solidFill>
              <a:schemeClr val="dk1"/>
            </a:solidFill>
            <a:prstDash val="solid"/>
            <a:miter lim="800000"/>
            <a:headEnd len="sm" w="sm" type="none"/>
            <a:tailEnd len="sm" w="sm" type="none"/>
          </a:ln>
        </p:spPr>
      </p:pic>
      <p:pic>
        <p:nvPicPr>
          <p:cNvPr descr="DSCN0363.JPG                                                   0000F4E9Maxtor 76 GB HD                B70B1C6A:" id="397" name="Google Shape;397;p25"/>
          <p:cNvPicPr preferRelativeResize="0"/>
          <p:nvPr/>
        </p:nvPicPr>
        <p:blipFill rotWithShape="1">
          <a:blip r:embed="rId4">
            <a:alphaModFix/>
          </a:blip>
          <a:srcRect b="0" l="0" r="0" t="0"/>
          <a:stretch/>
        </p:blipFill>
        <p:spPr>
          <a:xfrm>
            <a:off x="5588329" y="1764731"/>
            <a:ext cx="2514600" cy="2133600"/>
          </a:xfrm>
          <a:prstGeom prst="rect">
            <a:avLst/>
          </a:prstGeom>
          <a:noFill/>
          <a:ln cap="flat" cmpd="sng" w="9525">
            <a:solidFill>
              <a:schemeClr val="dk1"/>
            </a:solidFill>
            <a:prstDash val="solid"/>
            <a:miter lim="800000"/>
            <a:headEnd len="sm" w="sm" type="none"/>
            <a:tailEnd len="sm" w="sm" type="none"/>
          </a:ln>
        </p:spPr>
      </p:pic>
      <p:pic>
        <p:nvPicPr>
          <p:cNvPr descr="FullView_trimmed.jpg                                           0000A75BMaxtor 76 GB HD                B70B1C6A:" id="398" name="Google Shape;398;p25"/>
          <p:cNvPicPr preferRelativeResize="0"/>
          <p:nvPr/>
        </p:nvPicPr>
        <p:blipFill rotWithShape="1">
          <a:blip r:embed="rId5">
            <a:alphaModFix/>
          </a:blip>
          <a:srcRect b="0" l="0" r="0" t="0"/>
          <a:stretch/>
        </p:blipFill>
        <p:spPr>
          <a:xfrm>
            <a:off x="817464" y="2148647"/>
            <a:ext cx="2828925" cy="2800350"/>
          </a:xfrm>
          <a:prstGeom prst="rect">
            <a:avLst/>
          </a:prstGeom>
          <a:noFill/>
          <a:ln cap="flat" cmpd="sng" w="9525">
            <a:solidFill>
              <a:schemeClr val="dk1"/>
            </a:solidFill>
            <a:prstDash val="solid"/>
            <a:miter lim="800000"/>
            <a:headEnd len="sm" w="sm" type="none"/>
            <a:tailEnd len="sm" w="sm" type="none"/>
          </a:ln>
        </p:spPr>
      </p:pic>
      <p:sp>
        <p:nvSpPr>
          <p:cNvPr id="399" name="Google Shape;399;p25"/>
          <p:cNvSpPr txBox="1"/>
          <p:nvPr/>
        </p:nvSpPr>
        <p:spPr>
          <a:xfrm>
            <a:off x="3868392" y="2483737"/>
            <a:ext cx="228600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FF00"/>
                </a:solidFill>
                <a:latin typeface="Avenir"/>
                <a:ea typeface="Avenir"/>
                <a:cs typeface="Avenir"/>
                <a:sym typeface="Avenir"/>
              </a:rPr>
              <a:t>Calibration</a:t>
            </a:r>
            <a:endParaRPr sz="2000">
              <a:solidFill>
                <a:srgbClr val="FFFF00"/>
              </a:solidFill>
              <a:latin typeface="Avenir"/>
              <a:ea typeface="Avenir"/>
              <a:cs typeface="Avenir"/>
              <a:sym typeface="Avenir"/>
            </a:endParaRPr>
          </a:p>
          <a:p>
            <a:pPr indent="0" lvl="0" marL="0" marR="0" rtl="0" algn="l">
              <a:spcBef>
                <a:spcPts val="0"/>
              </a:spcBef>
              <a:spcAft>
                <a:spcPts val="0"/>
              </a:spcAft>
              <a:buNone/>
            </a:pPr>
            <a:r>
              <a:rPr lang="en-US" sz="2000">
                <a:solidFill>
                  <a:srgbClr val="FFFF00"/>
                </a:solidFill>
                <a:latin typeface="Avenir"/>
                <a:ea typeface="Avenir"/>
                <a:cs typeface="Avenir"/>
                <a:sym typeface="Avenir"/>
              </a:rPr>
              <a:t>pixel</a:t>
            </a:r>
            <a:endParaRPr/>
          </a:p>
        </p:txBody>
      </p:sp>
      <p:cxnSp>
        <p:nvCxnSpPr>
          <p:cNvPr id="400" name="Google Shape;400;p25"/>
          <p:cNvCxnSpPr/>
          <p:nvPr/>
        </p:nvCxnSpPr>
        <p:spPr>
          <a:xfrm flipH="1">
            <a:off x="2951064" y="3215447"/>
            <a:ext cx="990600" cy="914400"/>
          </a:xfrm>
          <a:prstGeom prst="straightConnector1">
            <a:avLst/>
          </a:prstGeom>
          <a:noFill/>
          <a:ln cap="flat" cmpd="sng" w="28575">
            <a:solidFill>
              <a:srgbClr val="00FF00"/>
            </a:solidFill>
            <a:prstDash val="solid"/>
            <a:round/>
            <a:headEnd len="med" w="med" type="none"/>
            <a:tailEnd len="med" w="med" type="stealth"/>
          </a:ln>
          <a:effectLst>
            <a:outerShdw blurRad="50800" rotWithShape="0" algn="tl" dir="2700000" dist="38100">
              <a:srgbClr val="000000">
                <a:alpha val="42745"/>
              </a:srgbClr>
            </a:outerShdw>
          </a:effectLst>
        </p:spPr>
      </p:cxnSp>
      <p:sp>
        <p:nvSpPr>
          <p:cNvPr id="401" name="Google Shape;401;p25"/>
          <p:cNvSpPr txBox="1"/>
          <p:nvPr/>
        </p:nvSpPr>
        <p:spPr>
          <a:xfrm>
            <a:off x="5326020" y="5839844"/>
            <a:ext cx="358059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FFFF00"/>
                </a:solidFill>
                <a:latin typeface="Avenir"/>
                <a:ea typeface="Avenir"/>
                <a:cs typeface="Avenir"/>
                <a:sym typeface="Avenir"/>
              </a:rPr>
              <a:t>Test box with actual detector board mockup.</a:t>
            </a:r>
            <a:endParaRPr/>
          </a:p>
        </p:txBody>
      </p:sp>
      <p:sp>
        <p:nvSpPr>
          <p:cNvPr id="402" name="Google Shape;402;p25"/>
          <p:cNvSpPr txBox="1"/>
          <p:nvPr/>
        </p:nvSpPr>
        <p:spPr>
          <a:xfrm>
            <a:off x="1122264" y="4968047"/>
            <a:ext cx="176202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Avenir"/>
                <a:ea typeface="Avenir"/>
                <a:cs typeface="Avenir"/>
                <a:sym typeface="Avenir"/>
              </a:rPr>
              <a:t>XRS flight array</a:t>
            </a:r>
            <a:endParaRPr/>
          </a:p>
        </p:txBody>
      </p:sp>
      <p:sp>
        <p:nvSpPr>
          <p:cNvPr id="403" name="Google Shape;403;p25"/>
          <p:cNvSpPr txBox="1"/>
          <p:nvPr/>
        </p:nvSpPr>
        <p:spPr>
          <a:xfrm>
            <a:off x="817464" y="5446104"/>
            <a:ext cx="2918752" cy="58477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3600">
                <a:solidFill>
                  <a:srgbClr val="FFFF00"/>
                </a:solidFill>
                <a:latin typeface="Avenir"/>
                <a:ea typeface="Avenir"/>
                <a:cs typeface="Avenir"/>
                <a:sym typeface="Avenir"/>
              </a:rPr>
              <a:t>55</a:t>
            </a:r>
            <a:r>
              <a:rPr lang="en-US" sz="3200">
                <a:solidFill>
                  <a:srgbClr val="FFFF00"/>
                </a:solidFill>
                <a:latin typeface="Avenir"/>
                <a:ea typeface="Avenir"/>
                <a:cs typeface="Avenir"/>
                <a:sym typeface="Avenir"/>
              </a:rPr>
              <a:t>Fe source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7" name="Shape 407"/>
        <p:cNvGrpSpPr/>
        <p:nvPr/>
      </p:nvGrpSpPr>
      <p:grpSpPr>
        <a:xfrm>
          <a:off x="0" y="0"/>
          <a:ext cx="0" cy="0"/>
          <a:chOff x="0" y="0"/>
          <a:chExt cx="0" cy="0"/>
        </a:xfrm>
      </p:grpSpPr>
      <p:sp>
        <p:nvSpPr>
          <p:cNvPr id="408" name="Google Shape;408;p26"/>
          <p:cNvSpPr txBox="1"/>
          <p:nvPr/>
        </p:nvSpPr>
        <p:spPr>
          <a:xfrm>
            <a:off x="1385646" y="1106742"/>
            <a:ext cx="2007281"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chemeClr val="dk1"/>
                </a:solidFill>
                <a:latin typeface="Arial"/>
                <a:ea typeface="Arial"/>
                <a:cs typeface="Arial"/>
                <a:sym typeface="Arial"/>
              </a:rPr>
              <a:t>The filter wheel</a:t>
            </a:r>
            <a:endParaRPr/>
          </a:p>
        </p:txBody>
      </p:sp>
      <p:pic>
        <p:nvPicPr>
          <p:cNvPr id="409" name="Google Shape;409;p26"/>
          <p:cNvPicPr preferRelativeResize="0"/>
          <p:nvPr/>
        </p:nvPicPr>
        <p:blipFill rotWithShape="1">
          <a:blip r:embed="rId3">
            <a:alphaModFix/>
          </a:blip>
          <a:srcRect b="0" l="0" r="0" t="0"/>
          <a:stretch/>
        </p:blipFill>
        <p:spPr>
          <a:xfrm>
            <a:off x="265785" y="3364898"/>
            <a:ext cx="3802159" cy="2851621"/>
          </a:xfrm>
          <a:prstGeom prst="rect">
            <a:avLst/>
          </a:prstGeom>
          <a:noFill/>
          <a:ln>
            <a:noFill/>
          </a:ln>
        </p:spPr>
      </p:pic>
      <p:sp>
        <p:nvSpPr>
          <p:cNvPr id="410" name="Google Shape;410;p26"/>
          <p:cNvSpPr txBox="1"/>
          <p:nvPr/>
        </p:nvSpPr>
        <p:spPr>
          <a:xfrm>
            <a:off x="4572000" y="1138206"/>
            <a:ext cx="4009447" cy="5078313"/>
          </a:xfrm>
          <a:prstGeom prst="rect">
            <a:avLst/>
          </a:prstGeom>
          <a:noFill/>
          <a:ln>
            <a:noFill/>
          </a:ln>
        </p:spPr>
        <p:txBody>
          <a:bodyPr anchorCtr="0" anchor="t" bIns="45700" lIns="91425" spcFirstLastPara="1" rIns="91425" wrap="square" tIns="45700">
            <a:spAutoFit/>
          </a:bodyPr>
          <a:lstStyle/>
          <a:p>
            <a:pPr indent="-214313" lvl="0" marL="214313" marR="0" rtl="0" algn="l">
              <a:spcBef>
                <a:spcPts val="0"/>
              </a:spcBef>
              <a:spcAft>
                <a:spcPts val="0"/>
              </a:spcAft>
              <a:buClr>
                <a:srgbClr val="FFFF00"/>
              </a:buClr>
              <a:buSzPts val="1800"/>
              <a:buFont typeface="Arial"/>
              <a:buChar char="•"/>
            </a:pPr>
            <a:r>
              <a:rPr lang="en-US" sz="1800">
                <a:solidFill>
                  <a:srgbClr val="FFFF00"/>
                </a:solidFill>
                <a:latin typeface="Arial"/>
                <a:ea typeface="Arial"/>
                <a:cs typeface="Arial"/>
                <a:sym typeface="Arial"/>
              </a:rPr>
              <a:t>Neutral filter: made of a layer (0.25 mm) of molybdenum (Mo) with holes (1mm). Suppresses flux for bright objects </a:t>
            </a:r>
            <a:endParaRPr/>
          </a:p>
          <a:p>
            <a:pPr indent="0" lvl="1" marL="457200" marR="0" rtl="0" algn="l">
              <a:spcBef>
                <a:spcPts val="0"/>
              </a:spcBef>
              <a:spcAft>
                <a:spcPts val="0"/>
              </a:spcAft>
              <a:buNone/>
            </a:pPr>
            <a:r>
              <a:t/>
            </a:r>
            <a:endParaRPr b="0" i="0" sz="1800" u="none" cap="none" strike="noStrike">
              <a:solidFill>
                <a:srgbClr val="FFFF00"/>
              </a:solidFill>
              <a:latin typeface="Arial"/>
              <a:ea typeface="Arial"/>
              <a:cs typeface="Arial"/>
              <a:sym typeface="Arial"/>
            </a:endParaRPr>
          </a:p>
          <a:p>
            <a:pPr indent="-214313" lvl="0" marL="214313" marR="0" rtl="0" algn="l">
              <a:spcBef>
                <a:spcPts val="0"/>
              </a:spcBef>
              <a:spcAft>
                <a:spcPts val="0"/>
              </a:spcAft>
              <a:buClr>
                <a:srgbClr val="FFFF00"/>
              </a:buClr>
              <a:buSzPts val="1800"/>
              <a:buFont typeface="Arial"/>
              <a:buChar char="•"/>
            </a:pPr>
            <a:r>
              <a:rPr lang="en-US" sz="1800">
                <a:solidFill>
                  <a:srgbClr val="FFFF00"/>
                </a:solidFill>
                <a:latin typeface="Arial"/>
                <a:ea typeface="Arial"/>
                <a:cs typeface="Arial"/>
                <a:sym typeface="Arial"/>
              </a:rPr>
              <a:t>Be filter (25 </a:t>
            </a:r>
            <a:r>
              <a:rPr lang="en-US" sz="1800">
                <a:solidFill>
                  <a:srgbClr val="FFFF00"/>
                </a:solidFill>
                <a:latin typeface="Noto Sans Symbols"/>
                <a:ea typeface="Noto Sans Symbols"/>
                <a:cs typeface="Noto Sans Symbols"/>
                <a:sym typeface="Noto Sans Symbols"/>
              </a:rPr>
              <a:t>μ</a:t>
            </a:r>
            <a:r>
              <a:rPr lang="en-US" sz="1800">
                <a:solidFill>
                  <a:srgbClr val="FFFF00"/>
                </a:solidFill>
                <a:latin typeface="Arial"/>
                <a:ea typeface="Arial"/>
                <a:cs typeface="Arial"/>
                <a:sym typeface="Arial"/>
              </a:rPr>
              <a:t>m) suppresses the soft X-ray of incoming flux.</a:t>
            </a:r>
            <a:endParaRPr/>
          </a:p>
          <a:p>
            <a:pPr indent="0" lvl="0" marL="0" marR="0" rtl="0" algn="l">
              <a:spcBef>
                <a:spcPts val="0"/>
              </a:spcBef>
              <a:spcAft>
                <a:spcPts val="0"/>
              </a:spcAft>
              <a:buNone/>
            </a:pPr>
            <a:r>
              <a:t/>
            </a:r>
            <a:endParaRPr sz="1800">
              <a:solidFill>
                <a:srgbClr val="FFFF00"/>
              </a:solidFill>
              <a:latin typeface="Arial"/>
              <a:ea typeface="Arial"/>
              <a:cs typeface="Arial"/>
              <a:sym typeface="Arial"/>
            </a:endParaRPr>
          </a:p>
          <a:p>
            <a:pPr indent="0" lvl="0" marL="0" marR="0" rtl="0" algn="l">
              <a:spcBef>
                <a:spcPts val="0"/>
              </a:spcBef>
              <a:spcAft>
                <a:spcPts val="0"/>
              </a:spcAft>
              <a:buNone/>
            </a:pPr>
            <a:r>
              <a:t/>
            </a:r>
            <a:endParaRPr sz="1800">
              <a:solidFill>
                <a:srgbClr val="FFFF00"/>
              </a:solidFill>
              <a:latin typeface="Arial"/>
              <a:ea typeface="Arial"/>
              <a:cs typeface="Arial"/>
              <a:sym typeface="Arial"/>
            </a:endParaRPr>
          </a:p>
          <a:p>
            <a:pPr indent="-214313" lvl="0" marL="214313" marR="0" rtl="0" algn="l">
              <a:spcBef>
                <a:spcPts val="0"/>
              </a:spcBef>
              <a:spcAft>
                <a:spcPts val="0"/>
              </a:spcAft>
              <a:buClr>
                <a:srgbClr val="FFFF00"/>
              </a:buClr>
              <a:buSzPts val="1800"/>
              <a:buFont typeface="Arial"/>
              <a:buChar char="•"/>
            </a:pPr>
            <a:r>
              <a:rPr lang="en-US" sz="1800">
                <a:solidFill>
                  <a:srgbClr val="FFFF00"/>
                </a:solidFill>
                <a:latin typeface="Arial"/>
                <a:ea typeface="Arial"/>
                <a:cs typeface="Arial"/>
                <a:sym typeface="Arial"/>
              </a:rPr>
              <a:t>Polyimide filter (200 nm) and 2 layers of Al (65 nm), in a sandwich configuration.</a:t>
            </a:r>
            <a:endParaRPr/>
          </a:p>
          <a:p>
            <a:pPr indent="0" lvl="0" marL="0" marR="0" rtl="0" algn="l">
              <a:spcBef>
                <a:spcPts val="0"/>
              </a:spcBef>
              <a:spcAft>
                <a:spcPts val="0"/>
              </a:spcAft>
              <a:buNone/>
            </a:pPr>
            <a:r>
              <a:rPr lang="en-US" sz="1800">
                <a:solidFill>
                  <a:srgbClr val="FFFF00"/>
                </a:solidFill>
                <a:latin typeface="Arial"/>
                <a:ea typeface="Arial"/>
                <a:cs typeface="Arial"/>
                <a:sym typeface="Arial"/>
              </a:rPr>
              <a:t>    Blocks optical/UV light</a:t>
            </a:r>
            <a:endParaRPr/>
          </a:p>
          <a:p>
            <a:pPr indent="-100013" lvl="0" marL="214313" marR="0" rtl="0" algn="l">
              <a:spcBef>
                <a:spcPts val="0"/>
              </a:spcBef>
              <a:spcAft>
                <a:spcPts val="0"/>
              </a:spcAft>
              <a:buClr>
                <a:schemeClr val="dk1"/>
              </a:buClr>
              <a:buSzPts val="1800"/>
              <a:buFont typeface="Arial"/>
              <a:buNone/>
            </a:pPr>
            <a:r>
              <a:t/>
            </a:r>
            <a:endParaRPr sz="1800">
              <a:solidFill>
                <a:srgbClr val="FFFF00"/>
              </a:solidFill>
              <a:latin typeface="Arial"/>
              <a:ea typeface="Arial"/>
              <a:cs typeface="Arial"/>
              <a:sym typeface="Arial"/>
            </a:endParaRPr>
          </a:p>
          <a:p>
            <a:pPr indent="-214313" lvl="0" marL="214313" marR="0" rtl="0" algn="l">
              <a:spcBef>
                <a:spcPts val="0"/>
              </a:spcBef>
              <a:spcAft>
                <a:spcPts val="0"/>
              </a:spcAft>
              <a:buClr>
                <a:srgbClr val="FFFF00"/>
              </a:buClr>
              <a:buSzPts val="1800"/>
              <a:buFont typeface="Arial"/>
              <a:buChar char="•"/>
            </a:pPr>
            <a:r>
              <a:rPr baseline="30000" lang="en-US" sz="1800">
                <a:solidFill>
                  <a:srgbClr val="FFFF00"/>
                </a:solidFill>
                <a:latin typeface="Arial"/>
                <a:ea typeface="Arial"/>
                <a:cs typeface="Arial"/>
                <a:sym typeface="Arial"/>
              </a:rPr>
              <a:t>55</a:t>
            </a:r>
            <a:r>
              <a:rPr lang="en-US" sz="1800">
                <a:solidFill>
                  <a:srgbClr val="FFFF00"/>
                </a:solidFill>
                <a:latin typeface="Arial"/>
                <a:ea typeface="Arial"/>
                <a:cs typeface="Arial"/>
                <a:sym typeface="Arial"/>
              </a:rPr>
              <a:t>Fe: produces </a:t>
            </a:r>
            <a:r>
              <a:rPr baseline="30000" lang="en-US" sz="1800">
                <a:solidFill>
                  <a:srgbClr val="FFFF00"/>
                </a:solidFill>
                <a:latin typeface="Arial"/>
                <a:ea typeface="Arial"/>
                <a:cs typeface="Arial"/>
                <a:sym typeface="Arial"/>
              </a:rPr>
              <a:t>55</a:t>
            </a:r>
            <a:r>
              <a:rPr lang="en-US" sz="1800">
                <a:solidFill>
                  <a:srgbClr val="FFFF00"/>
                </a:solidFill>
                <a:latin typeface="Arial"/>
                <a:ea typeface="Arial"/>
                <a:cs typeface="Arial"/>
                <a:sym typeface="Arial"/>
              </a:rPr>
              <a:t>Mn lines K </a:t>
            </a:r>
            <a:r>
              <a:rPr lang="en-US" sz="1800">
                <a:solidFill>
                  <a:srgbClr val="FFFF00"/>
                </a:solidFill>
                <a:latin typeface="Noto Sans Symbols"/>
                <a:ea typeface="Noto Sans Symbols"/>
                <a:cs typeface="Noto Sans Symbols"/>
                <a:sym typeface="Noto Sans Symbols"/>
              </a:rPr>
              <a:t>α</a:t>
            </a:r>
            <a:r>
              <a:rPr lang="en-US" sz="1800">
                <a:solidFill>
                  <a:srgbClr val="FFFF00"/>
                </a:solidFill>
                <a:latin typeface="Arial"/>
                <a:ea typeface="Arial"/>
                <a:cs typeface="Arial"/>
                <a:sym typeface="Arial"/>
              </a:rPr>
              <a:t> and K </a:t>
            </a:r>
            <a:r>
              <a:rPr lang="en-US" sz="1800">
                <a:solidFill>
                  <a:srgbClr val="FFFF00"/>
                </a:solidFill>
                <a:latin typeface="Noto Sans Symbols"/>
                <a:ea typeface="Noto Sans Symbols"/>
                <a:cs typeface="Noto Sans Symbols"/>
                <a:sym typeface="Noto Sans Symbols"/>
              </a:rPr>
              <a:t>β</a:t>
            </a:r>
            <a:r>
              <a:rPr lang="en-US" sz="1800">
                <a:solidFill>
                  <a:srgbClr val="FFFF00"/>
                </a:solidFill>
                <a:latin typeface="Arial"/>
                <a:ea typeface="Arial"/>
                <a:cs typeface="Arial"/>
                <a:sym typeface="Arial"/>
              </a:rPr>
              <a:t> at E=5.895 and 6.490 keV</a:t>
            </a:r>
            <a:endParaRPr sz="1800">
              <a:solidFill>
                <a:srgbClr val="FFFF00"/>
              </a:solidFill>
              <a:latin typeface="Arial"/>
              <a:ea typeface="Arial"/>
              <a:cs typeface="Arial"/>
              <a:sym typeface="Arial"/>
            </a:endParaRPr>
          </a:p>
          <a:p>
            <a:pPr indent="0" lvl="0" marL="0" marR="0" rtl="0" algn="l">
              <a:spcBef>
                <a:spcPts val="0"/>
              </a:spcBef>
              <a:spcAft>
                <a:spcPts val="0"/>
              </a:spcAft>
              <a:buNone/>
            </a:pPr>
            <a:r>
              <a:rPr baseline="30000" lang="en-US" sz="1800">
                <a:solidFill>
                  <a:srgbClr val="FFFF00"/>
                </a:solidFill>
                <a:latin typeface="Arial"/>
                <a:ea typeface="Arial"/>
                <a:cs typeface="Arial"/>
                <a:sym typeface="Arial"/>
              </a:rPr>
              <a:t>      </a:t>
            </a:r>
            <a:r>
              <a:rPr lang="en-US" sz="1800">
                <a:solidFill>
                  <a:srgbClr val="FFFF00"/>
                </a:solidFill>
                <a:latin typeface="Arial"/>
                <a:ea typeface="Arial"/>
                <a:cs typeface="Arial"/>
                <a:sym typeface="Arial"/>
              </a:rPr>
              <a:t>Pixel by  pixel calibration  </a:t>
            </a:r>
            <a:endParaRPr/>
          </a:p>
          <a:p>
            <a:pPr indent="0" lvl="0" marL="0" marR="0" rtl="0" algn="l">
              <a:spcBef>
                <a:spcPts val="0"/>
              </a:spcBef>
              <a:spcAft>
                <a:spcPts val="0"/>
              </a:spcAft>
              <a:buNone/>
            </a:pPr>
            <a:r>
              <a:t/>
            </a:r>
            <a:endParaRPr sz="1800">
              <a:solidFill>
                <a:srgbClr val="FFFF00"/>
              </a:solidFill>
              <a:latin typeface="Arial"/>
              <a:ea typeface="Arial"/>
              <a:cs typeface="Arial"/>
              <a:sym typeface="Arial"/>
            </a:endParaRPr>
          </a:p>
        </p:txBody>
      </p:sp>
      <p:pic>
        <p:nvPicPr>
          <p:cNvPr id="411" name="Google Shape;411;p26"/>
          <p:cNvPicPr preferRelativeResize="0"/>
          <p:nvPr/>
        </p:nvPicPr>
        <p:blipFill rotWithShape="1">
          <a:blip r:embed="rId4">
            <a:alphaModFix/>
          </a:blip>
          <a:srcRect b="0" l="0" r="0" t="0"/>
          <a:stretch/>
        </p:blipFill>
        <p:spPr>
          <a:xfrm>
            <a:off x="265785" y="814215"/>
            <a:ext cx="3802159" cy="2485034"/>
          </a:xfrm>
          <a:prstGeom prst="rect">
            <a:avLst/>
          </a:prstGeom>
          <a:noFill/>
          <a:ln>
            <a:noFill/>
          </a:ln>
        </p:spPr>
      </p:pic>
      <p:sp>
        <p:nvSpPr>
          <p:cNvPr id="412" name="Google Shape;412;p26"/>
          <p:cNvSpPr txBox="1"/>
          <p:nvPr/>
        </p:nvSpPr>
        <p:spPr>
          <a:xfrm>
            <a:off x="265785" y="117022"/>
            <a:ext cx="5717626"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2000">
                <a:solidFill>
                  <a:srgbClr val="92D050"/>
                </a:solidFill>
                <a:latin typeface="Arial"/>
                <a:ea typeface="Arial"/>
                <a:cs typeface="Arial"/>
                <a:sym typeface="Arial"/>
              </a:rPr>
              <a:t>Filter Wheel and Modulated X-Ray Sources</a:t>
            </a:r>
            <a:endParaRPr/>
          </a:p>
        </p:txBody>
      </p:sp>
      <p:pic>
        <p:nvPicPr>
          <p:cNvPr descr="SRON.tiff" id="413" name="Google Shape;413;p26"/>
          <p:cNvPicPr preferRelativeResize="0"/>
          <p:nvPr/>
        </p:nvPicPr>
        <p:blipFill rotWithShape="1">
          <a:blip r:embed="rId5">
            <a:alphaModFix/>
          </a:blip>
          <a:srcRect b="0" l="0" r="0" t="0"/>
          <a:stretch/>
        </p:blipFill>
        <p:spPr>
          <a:xfrm>
            <a:off x="6347529" y="0"/>
            <a:ext cx="2796471" cy="6727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7" name="Shape 417"/>
        <p:cNvGrpSpPr/>
        <p:nvPr/>
      </p:nvGrpSpPr>
      <p:grpSpPr>
        <a:xfrm>
          <a:off x="0" y="0"/>
          <a:ext cx="0" cy="0"/>
          <a:chOff x="0" y="0"/>
          <a:chExt cx="0" cy="0"/>
        </a:xfrm>
      </p:grpSpPr>
      <p:sp>
        <p:nvSpPr>
          <p:cNvPr id="418" name="Google Shape;418;p27"/>
          <p:cNvSpPr txBox="1"/>
          <p:nvPr>
            <p:ph type="title"/>
          </p:nvPr>
        </p:nvSpPr>
        <p:spPr>
          <a:xfrm>
            <a:off x="69074" y="0"/>
            <a:ext cx="7759970" cy="92183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2400"/>
              <a:buFont typeface="Arial"/>
              <a:buNone/>
            </a:pPr>
            <a:r>
              <a:rPr i="1" lang="en-US">
                <a:solidFill>
                  <a:srgbClr val="92D050"/>
                </a:solidFill>
              </a:rPr>
              <a:t>Filter Wheel</a:t>
            </a:r>
            <a:endParaRPr>
              <a:solidFill>
                <a:srgbClr val="92D050"/>
              </a:solidFill>
            </a:endParaRPr>
          </a:p>
        </p:txBody>
      </p:sp>
      <p:pic>
        <p:nvPicPr>
          <p:cNvPr id="419" name="Google Shape;419;p27"/>
          <p:cNvPicPr preferRelativeResize="0"/>
          <p:nvPr/>
        </p:nvPicPr>
        <p:blipFill rotWithShape="1">
          <a:blip r:embed="rId3">
            <a:alphaModFix/>
          </a:blip>
          <a:srcRect b="0" l="0" r="0" t="0"/>
          <a:stretch/>
        </p:blipFill>
        <p:spPr>
          <a:xfrm>
            <a:off x="227641" y="915858"/>
            <a:ext cx="8688718" cy="5516383"/>
          </a:xfrm>
          <a:prstGeom prst="rect">
            <a:avLst/>
          </a:prstGeom>
          <a:noFill/>
          <a:ln>
            <a:noFill/>
          </a:ln>
        </p:spPr>
      </p:pic>
      <p:pic>
        <p:nvPicPr>
          <p:cNvPr descr="SRON.tiff" id="420" name="Google Shape;420;p27"/>
          <p:cNvPicPr preferRelativeResize="0"/>
          <p:nvPr/>
        </p:nvPicPr>
        <p:blipFill rotWithShape="1">
          <a:blip r:embed="rId4">
            <a:alphaModFix/>
          </a:blip>
          <a:srcRect b="0" l="0" r="0" t="0"/>
          <a:stretch/>
        </p:blipFill>
        <p:spPr>
          <a:xfrm>
            <a:off x="6347529" y="0"/>
            <a:ext cx="2796471" cy="6727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4" name="Shape 424"/>
        <p:cNvGrpSpPr/>
        <p:nvPr/>
      </p:nvGrpSpPr>
      <p:grpSpPr>
        <a:xfrm>
          <a:off x="0" y="0"/>
          <a:ext cx="0" cy="0"/>
          <a:chOff x="0" y="0"/>
          <a:chExt cx="0" cy="0"/>
        </a:xfrm>
      </p:grpSpPr>
      <p:sp>
        <p:nvSpPr>
          <p:cNvPr id="425" name="Google Shape;425;p28"/>
          <p:cNvSpPr txBox="1"/>
          <p:nvPr>
            <p:ph type="title"/>
          </p:nvPr>
        </p:nvSpPr>
        <p:spPr>
          <a:xfrm>
            <a:off x="69074" y="0"/>
            <a:ext cx="7759970" cy="92183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2400"/>
              <a:buFont typeface="Arial"/>
              <a:buNone/>
            </a:pPr>
            <a:r>
              <a:rPr i="1" lang="en-US">
                <a:solidFill>
                  <a:srgbClr val="92D050"/>
                </a:solidFill>
              </a:rPr>
              <a:t>Filter Wheel Filters</a:t>
            </a:r>
            <a:endParaRPr>
              <a:solidFill>
                <a:srgbClr val="92D050"/>
              </a:solidFill>
            </a:endParaRPr>
          </a:p>
        </p:txBody>
      </p:sp>
      <p:pic>
        <p:nvPicPr>
          <p:cNvPr descr="A picture containing athletic game, sport&#10;&#10;Description automatically generated" id="426" name="Google Shape;426;p28"/>
          <p:cNvPicPr preferRelativeResize="0"/>
          <p:nvPr/>
        </p:nvPicPr>
        <p:blipFill rotWithShape="1">
          <a:blip r:embed="rId3">
            <a:alphaModFix/>
          </a:blip>
          <a:srcRect b="0" l="0" r="0" t="0"/>
          <a:stretch/>
        </p:blipFill>
        <p:spPr>
          <a:xfrm>
            <a:off x="1705646" y="763452"/>
            <a:ext cx="6123398" cy="5834311"/>
          </a:xfrm>
          <a:prstGeom prst="rect">
            <a:avLst/>
          </a:prstGeom>
          <a:noFill/>
          <a:ln>
            <a:noFill/>
          </a:ln>
        </p:spPr>
      </p:pic>
      <p:sp>
        <p:nvSpPr>
          <p:cNvPr id="427" name="Google Shape;427;p28"/>
          <p:cNvSpPr txBox="1"/>
          <p:nvPr/>
        </p:nvSpPr>
        <p:spPr>
          <a:xfrm>
            <a:off x="3377630" y="1087635"/>
            <a:ext cx="914400"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2E75B5"/>
                </a:solidFill>
                <a:latin typeface="Arial"/>
                <a:ea typeface="Arial"/>
                <a:cs typeface="Arial"/>
                <a:sym typeface="Arial"/>
              </a:rPr>
              <a:t>Open</a:t>
            </a:r>
            <a:endParaRPr/>
          </a:p>
        </p:txBody>
      </p:sp>
      <p:sp>
        <p:nvSpPr>
          <p:cNvPr id="428" name="Google Shape;428;p28"/>
          <p:cNvSpPr txBox="1"/>
          <p:nvPr/>
        </p:nvSpPr>
        <p:spPr>
          <a:xfrm>
            <a:off x="3377630" y="5703912"/>
            <a:ext cx="1348482" cy="542776"/>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2E75B5"/>
                </a:solidFill>
                <a:latin typeface="Arial"/>
                <a:ea typeface="Arial"/>
                <a:cs typeface="Arial"/>
                <a:sym typeface="Arial"/>
              </a:rPr>
              <a:t>Open</a:t>
            </a:r>
            <a:endParaRPr/>
          </a:p>
        </p:txBody>
      </p:sp>
      <p:sp>
        <p:nvSpPr>
          <p:cNvPr id="429" name="Google Shape;429;p28"/>
          <p:cNvSpPr txBox="1"/>
          <p:nvPr/>
        </p:nvSpPr>
        <p:spPr>
          <a:xfrm>
            <a:off x="2032658" y="1482867"/>
            <a:ext cx="914400"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2E75B5"/>
                </a:solidFill>
                <a:latin typeface="Arial"/>
                <a:ea typeface="Arial"/>
                <a:cs typeface="Arial"/>
                <a:sym typeface="Arial"/>
              </a:rPr>
              <a:t>Polyimide</a:t>
            </a:r>
            <a:endParaRPr/>
          </a:p>
        </p:txBody>
      </p:sp>
      <p:sp>
        <p:nvSpPr>
          <p:cNvPr id="430" name="Google Shape;430;p28"/>
          <p:cNvSpPr txBox="1"/>
          <p:nvPr/>
        </p:nvSpPr>
        <p:spPr>
          <a:xfrm>
            <a:off x="1993187" y="3811715"/>
            <a:ext cx="914400"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2E75B5"/>
                </a:solidFill>
                <a:latin typeface="Arial"/>
                <a:ea typeface="Arial"/>
                <a:cs typeface="Arial"/>
                <a:sym typeface="Arial"/>
              </a:rPr>
              <a:t>ND</a:t>
            </a:r>
            <a:endParaRPr/>
          </a:p>
        </p:txBody>
      </p:sp>
      <p:sp>
        <p:nvSpPr>
          <p:cNvPr id="431" name="Google Shape;431;p28"/>
          <p:cNvSpPr txBox="1"/>
          <p:nvPr/>
        </p:nvSpPr>
        <p:spPr>
          <a:xfrm>
            <a:off x="6755124" y="5278633"/>
            <a:ext cx="950631" cy="688148"/>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2E75B5"/>
                </a:solidFill>
                <a:latin typeface="Arial"/>
                <a:ea typeface="Arial"/>
                <a:cs typeface="Arial"/>
                <a:sym typeface="Arial"/>
              </a:rPr>
              <a:t>Be</a:t>
            </a:r>
            <a:endParaRPr/>
          </a:p>
          <a:p>
            <a:pPr indent="0" lvl="0" marL="0" marR="0" rtl="0" algn="l">
              <a:spcBef>
                <a:spcPts val="0"/>
              </a:spcBef>
              <a:spcAft>
                <a:spcPts val="0"/>
              </a:spcAft>
              <a:buNone/>
            </a:pPr>
            <a:r>
              <a:rPr b="1" lang="en-US" sz="1800">
                <a:solidFill>
                  <a:srgbClr val="2E75B5"/>
                </a:solidFill>
                <a:latin typeface="Arial"/>
                <a:ea typeface="Arial"/>
                <a:cs typeface="Arial"/>
                <a:sym typeface="Arial"/>
              </a:rPr>
              <a:t>(25 um)</a:t>
            </a:r>
            <a:endParaRPr b="1" sz="1800">
              <a:solidFill>
                <a:srgbClr val="2E75B5"/>
              </a:solidFill>
              <a:latin typeface="Arial"/>
              <a:ea typeface="Arial"/>
              <a:cs typeface="Arial"/>
              <a:sym typeface="Arial"/>
            </a:endParaRPr>
          </a:p>
        </p:txBody>
      </p:sp>
      <p:sp>
        <p:nvSpPr>
          <p:cNvPr id="432" name="Google Shape;432;p28"/>
          <p:cNvSpPr txBox="1"/>
          <p:nvPr/>
        </p:nvSpPr>
        <p:spPr>
          <a:xfrm>
            <a:off x="6186466" y="1556103"/>
            <a:ext cx="1383894"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2E75B5"/>
                </a:solidFill>
                <a:latin typeface="Arial"/>
                <a:ea typeface="Arial"/>
                <a:cs typeface="Arial"/>
                <a:sym typeface="Arial"/>
              </a:rPr>
              <a:t>Open/</a:t>
            </a:r>
            <a:r>
              <a:rPr b="1" baseline="30000" lang="en-US" sz="1800">
                <a:solidFill>
                  <a:srgbClr val="2E75B5"/>
                </a:solidFill>
                <a:latin typeface="Arial"/>
                <a:ea typeface="Arial"/>
                <a:cs typeface="Arial"/>
                <a:sym typeface="Arial"/>
              </a:rPr>
              <a:t>55</a:t>
            </a:r>
            <a:r>
              <a:rPr b="1" lang="en-US" sz="1800">
                <a:solidFill>
                  <a:srgbClr val="2E75B5"/>
                </a:solidFill>
                <a:latin typeface="Arial"/>
                <a:ea typeface="Arial"/>
                <a:cs typeface="Arial"/>
                <a:sym typeface="Arial"/>
              </a:rPr>
              <a:t>Fe</a:t>
            </a:r>
            <a:endParaRPr/>
          </a:p>
        </p:txBody>
      </p:sp>
      <p:pic>
        <p:nvPicPr>
          <p:cNvPr descr="SRON.tiff" id="433" name="Google Shape;433;p28"/>
          <p:cNvPicPr preferRelativeResize="0"/>
          <p:nvPr/>
        </p:nvPicPr>
        <p:blipFill rotWithShape="1">
          <a:blip r:embed="rId4">
            <a:alphaModFix/>
          </a:blip>
          <a:srcRect b="0" l="0" r="0" t="0"/>
          <a:stretch/>
        </p:blipFill>
        <p:spPr>
          <a:xfrm>
            <a:off x="6347529" y="0"/>
            <a:ext cx="2796471" cy="6727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7" name="Shape 437"/>
        <p:cNvGrpSpPr/>
        <p:nvPr/>
      </p:nvGrpSpPr>
      <p:grpSpPr>
        <a:xfrm>
          <a:off x="0" y="0"/>
          <a:ext cx="0" cy="0"/>
          <a:chOff x="0" y="0"/>
          <a:chExt cx="0" cy="0"/>
        </a:xfrm>
      </p:grpSpPr>
      <p:pic>
        <p:nvPicPr>
          <p:cNvPr descr="MXS Assembly" id="438" name="Google Shape;438;p29"/>
          <p:cNvPicPr preferRelativeResize="0"/>
          <p:nvPr/>
        </p:nvPicPr>
        <p:blipFill rotWithShape="1">
          <a:blip r:embed="rId3">
            <a:alphaModFix/>
          </a:blip>
          <a:srcRect b="0" l="0" r="0" t="0"/>
          <a:stretch/>
        </p:blipFill>
        <p:spPr>
          <a:xfrm>
            <a:off x="1332546" y="771518"/>
            <a:ext cx="6478907" cy="2574753"/>
          </a:xfrm>
          <a:prstGeom prst="rect">
            <a:avLst/>
          </a:prstGeom>
          <a:noFill/>
          <a:ln>
            <a:noFill/>
          </a:ln>
        </p:spPr>
      </p:pic>
      <p:sp>
        <p:nvSpPr>
          <p:cNvPr id="439" name="Google Shape;439;p29"/>
          <p:cNvSpPr txBox="1"/>
          <p:nvPr>
            <p:ph type="title"/>
          </p:nvPr>
        </p:nvSpPr>
        <p:spPr>
          <a:xfrm>
            <a:off x="0" y="-17939"/>
            <a:ext cx="8785225" cy="70643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2800"/>
              <a:buFont typeface="Arial"/>
              <a:buNone/>
            </a:pPr>
            <a:r>
              <a:rPr lang="en-US" sz="2800">
                <a:solidFill>
                  <a:srgbClr val="92D050"/>
                </a:solidFill>
              </a:rPr>
              <a:t>The Modulated X-ray Sources (MXS)</a:t>
            </a:r>
            <a:endParaRPr/>
          </a:p>
        </p:txBody>
      </p:sp>
      <p:pic>
        <p:nvPicPr>
          <p:cNvPr id="440" name="Google Shape;440;p29"/>
          <p:cNvPicPr preferRelativeResize="0"/>
          <p:nvPr/>
        </p:nvPicPr>
        <p:blipFill rotWithShape="1">
          <a:blip r:embed="rId4">
            <a:alphaModFix/>
          </a:blip>
          <a:srcRect b="0" l="0" r="0" t="0"/>
          <a:stretch/>
        </p:blipFill>
        <p:spPr>
          <a:xfrm>
            <a:off x="575034" y="3427965"/>
            <a:ext cx="3008884" cy="3094755"/>
          </a:xfrm>
          <a:prstGeom prst="rect">
            <a:avLst/>
          </a:prstGeom>
          <a:noFill/>
          <a:ln>
            <a:noFill/>
          </a:ln>
        </p:spPr>
      </p:pic>
      <p:pic>
        <p:nvPicPr>
          <p:cNvPr descr="Chart, line chart&#10;&#10;Description automatically generated" id="441" name="Google Shape;441;p29"/>
          <p:cNvPicPr preferRelativeResize="0"/>
          <p:nvPr/>
        </p:nvPicPr>
        <p:blipFill rotWithShape="1">
          <a:blip r:embed="rId5">
            <a:alphaModFix/>
          </a:blip>
          <a:srcRect b="0" l="0" r="0" t="0"/>
          <a:stretch/>
        </p:blipFill>
        <p:spPr>
          <a:xfrm>
            <a:off x="3692434" y="3427965"/>
            <a:ext cx="5054169" cy="3085012"/>
          </a:xfrm>
          <a:prstGeom prst="rect">
            <a:avLst/>
          </a:prstGeom>
          <a:noFill/>
          <a:ln>
            <a:noFill/>
          </a:ln>
        </p:spPr>
      </p:pic>
      <p:sp>
        <p:nvSpPr>
          <p:cNvPr id="442" name="Google Shape;442;p29"/>
          <p:cNvSpPr txBox="1"/>
          <p:nvPr/>
        </p:nvSpPr>
        <p:spPr>
          <a:xfrm>
            <a:off x="4214948" y="3692435"/>
            <a:ext cx="2455817"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Resolve Spectrum</a:t>
            </a:r>
            <a:endParaRPr/>
          </a:p>
        </p:txBody>
      </p:sp>
      <p:pic>
        <p:nvPicPr>
          <p:cNvPr descr="SRON.tiff" id="443" name="Google Shape;443;p29"/>
          <p:cNvPicPr preferRelativeResize="0"/>
          <p:nvPr/>
        </p:nvPicPr>
        <p:blipFill rotWithShape="1">
          <a:blip r:embed="rId6">
            <a:alphaModFix/>
          </a:blip>
          <a:srcRect b="0" l="0" r="0" t="0"/>
          <a:stretch/>
        </p:blipFill>
        <p:spPr>
          <a:xfrm>
            <a:off x="6347529" y="0"/>
            <a:ext cx="2796471" cy="6727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9" name="Shape 139"/>
        <p:cNvGrpSpPr/>
        <p:nvPr/>
      </p:nvGrpSpPr>
      <p:grpSpPr>
        <a:xfrm>
          <a:off x="0" y="0"/>
          <a:ext cx="0" cy="0"/>
          <a:chOff x="0" y="0"/>
          <a:chExt cx="0" cy="0"/>
        </a:xfrm>
      </p:grpSpPr>
      <p:pic>
        <p:nvPicPr>
          <p:cNvPr id="140" name="Google Shape;140;p3"/>
          <p:cNvPicPr preferRelativeResize="0"/>
          <p:nvPr/>
        </p:nvPicPr>
        <p:blipFill rotWithShape="1">
          <a:blip r:embed="rId3">
            <a:alphaModFix/>
          </a:blip>
          <a:srcRect b="0" l="0" r="0" t="0"/>
          <a:stretch/>
        </p:blipFill>
        <p:spPr>
          <a:xfrm>
            <a:off x="1781867" y="1421522"/>
            <a:ext cx="6499182" cy="4676465"/>
          </a:xfrm>
          <a:prstGeom prst="rect">
            <a:avLst/>
          </a:prstGeom>
          <a:solidFill>
            <a:schemeClr val="dk1"/>
          </a:solidFill>
          <a:ln>
            <a:noFill/>
          </a:ln>
        </p:spPr>
      </p:pic>
      <p:sp>
        <p:nvSpPr>
          <p:cNvPr id="141" name="Google Shape;141;p3"/>
          <p:cNvSpPr/>
          <p:nvPr/>
        </p:nvSpPr>
        <p:spPr>
          <a:xfrm rot="1154788">
            <a:off x="5683731" y="5372853"/>
            <a:ext cx="1252337" cy="112203"/>
          </a:xfrm>
          <a:prstGeom prst="leftArrow">
            <a:avLst>
              <a:gd fmla="val 50000" name="adj1"/>
              <a:gd fmla="val 60072" name="adj2"/>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42" name="Google Shape;142;p3"/>
          <p:cNvSpPr txBox="1"/>
          <p:nvPr/>
        </p:nvSpPr>
        <p:spPr>
          <a:xfrm>
            <a:off x="283327" y="224414"/>
            <a:ext cx="6031243" cy="66992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None/>
            </a:pPr>
            <a:r>
              <a:rPr b="1" lang="en-US" sz="2400">
                <a:solidFill>
                  <a:srgbClr val="92D050"/>
                </a:solidFill>
                <a:latin typeface="Arial"/>
                <a:ea typeface="Arial"/>
                <a:cs typeface="Arial"/>
                <a:sym typeface="Arial"/>
              </a:rPr>
              <a:t>The X-Ray Imaging and Spectroscopy Mission</a:t>
            </a:r>
            <a:endParaRPr/>
          </a:p>
        </p:txBody>
      </p:sp>
      <p:pic>
        <p:nvPicPr>
          <p:cNvPr descr="SXT-S_c.jpg" id="143" name="Google Shape;143;p3"/>
          <p:cNvPicPr preferRelativeResize="0"/>
          <p:nvPr/>
        </p:nvPicPr>
        <p:blipFill rotWithShape="1">
          <a:blip r:embed="rId4">
            <a:alphaModFix/>
          </a:blip>
          <a:srcRect b="0" l="0" r="0" t="0"/>
          <a:stretch/>
        </p:blipFill>
        <p:spPr>
          <a:xfrm>
            <a:off x="99201" y="1416685"/>
            <a:ext cx="1866233" cy="1456098"/>
          </a:xfrm>
          <a:prstGeom prst="rect">
            <a:avLst/>
          </a:prstGeom>
          <a:noFill/>
          <a:ln>
            <a:noFill/>
          </a:ln>
        </p:spPr>
      </p:pic>
      <p:sp>
        <p:nvSpPr>
          <p:cNvPr id="144" name="Google Shape;144;p3"/>
          <p:cNvSpPr/>
          <p:nvPr/>
        </p:nvSpPr>
        <p:spPr>
          <a:xfrm rot="-9665480">
            <a:off x="1736059" y="2253378"/>
            <a:ext cx="488072" cy="103302"/>
          </a:xfrm>
          <a:prstGeom prst="leftArrow">
            <a:avLst>
              <a:gd fmla="val 50000" name="adj1"/>
              <a:gd fmla="val 60541" name="adj2"/>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45" name="Google Shape;145;p3"/>
          <p:cNvSpPr/>
          <p:nvPr/>
        </p:nvSpPr>
        <p:spPr>
          <a:xfrm>
            <a:off x="64949" y="1015582"/>
            <a:ext cx="323559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FFFF00"/>
                </a:solidFill>
                <a:latin typeface="Avenir"/>
                <a:ea typeface="Avenir"/>
                <a:cs typeface="Avenir"/>
                <a:sym typeface="Avenir"/>
              </a:rPr>
              <a:t>X-Ray Mirror Assemblies (x2)</a:t>
            </a:r>
            <a:endParaRPr/>
          </a:p>
        </p:txBody>
      </p:sp>
      <p:sp>
        <p:nvSpPr>
          <p:cNvPr id="146" name="Google Shape;146;p3"/>
          <p:cNvSpPr txBox="1"/>
          <p:nvPr/>
        </p:nvSpPr>
        <p:spPr>
          <a:xfrm>
            <a:off x="5913604" y="3442922"/>
            <a:ext cx="3048188" cy="64633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rgbClr val="FFFF00"/>
                </a:solidFill>
                <a:latin typeface="Arial"/>
                <a:ea typeface="Arial"/>
                <a:cs typeface="Arial"/>
                <a:sym typeface="Arial"/>
              </a:rPr>
              <a:t>Resolve X-Ray Spectrometer</a:t>
            </a:r>
            <a:endParaRPr/>
          </a:p>
        </p:txBody>
      </p:sp>
      <p:pic>
        <p:nvPicPr>
          <p:cNvPr id="147" name="Google Shape;147;p3"/>
          <p:cNvPicPr preferRelativeResize="0"/>
          <p:nvPr/>
        </p:nvPicPr>
        <p:blipFill rotWithShape="1">
          <a:blip r:embed="rId5">
            <a:alphaModFix/>
          </a:blip>
          <a:srcRect b="0" l="0" r="0" t="0"/>
          <a:stretch/>
        </p:blipFill>
        <p:spPr>
          <a:xfrm>
            <a:off x="423276" y="4034133"/>
            <a:ext cx="1923447" cy="2591038"/>
          </a:xfrm>
          <a:prstGeom prst="rect">
            <a:avLst/>
          </a:prstGeom>
          <a:noFill/>
          <a:ln>
            <a:noFill/>
          </a:ln>
          <a:effectLst>
            <a:outerShdw blurRad="63500" rotWithShape="0" dir="5400000" dist="25400">
              <a:srgbClr val="000000">
                <a:alpha val="49803"/>
              </a:srgbClr>
            </a:outerShdw>
          </a:effectLst>
        </p:spPr>
      </p:pic>
      <p:sp>
        <p:nvSpPr>
          <p:cNvPr id="148" name="Google Shape;148;p3"/>
          <p:cNvSpPr/>
          <p:nvPr/>
        </p:nvSpPr>
        <p:spPr>
          <a:xfrm>
            <a:off x="424443" y="3619376"/>
            <a:ext cx="207065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FFFF00"/>
                </a:solidFill>
                <a:latin typeface="Avenir"/>
                <a:ea typeface="Avenir"/>
                <a:cs typeface="Avenir"/>
                <a:sym typeface="Avenir"/>
              </a:rPr>
              <a:t>Xtend CCD Imager</a:t>
            </a:r>
            <a:endParaRPr/>
          </a:p>
        </p:txBody>
      </p:sp>
      <p:sp>
        <p:nvSpPr>
          <p:cNvPr id="149" name="Google Shape;149;p3"/>
          <p:cNvSpPr/>
          <p:nvPr/>
        </p:nvSpPr>
        <p:spPr>
          <a:xfrm rot="10094133">
            <a:off x="2343243" y="5544922"/>
            <a:ext cx="2495680" cy="145261"/>
          </a:xfrm>
          <a:prstGeom prst="leftArrow">
            <a:avLst>
              <a:gd fmla="val 50000" name="adj1"/>
              <a:gd fmla="val 60072" name="adj2"/>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pic>
        <p:nvPicPr>
          <p:cNvPr descr="150319_dewar_setup.jpg" id="150" name="Google Shape;150;p3"/>
          <p:cNvPicPr preferRelativeResize="0"/>
          <p:nvPr/>
        </p:nvPicPr>
        <p:blipFill rotWithShape="1">
          <a:blip r:embed="rId6">
            <a:alphaModFix/>
          </a:blip>
          <a:srcRect b="0" l="0" r="0" t="0"/>
          <a:stretch/>
        </p:blipFill>
        <p:spPr>
          <a:xfrm>
            <a:off x="6956027" y="4146413"/>
            <a:ext cx="2005765" cy="247875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47" name="Shape 447"/>
        <p:cNvGrpSpPr/>
        <p:nvPr/>
      </p:nvGrpSpPr>
      <p:grpSpPr>
        <a:xfrm>
          <a:off x="0" y="0"/>
          <a:ext cx="0" cy="0"/>
          <a:chOff x="0" y="0"/>
          <a:chExt cx="0" cy="0"/>
        </a:xfrm>
      </p:grpSpPr>
      <p:sp>
        <p:nvSpPr>
          <p:cNvPr id="448" name="Google Shape;448;p30"/>
          <p:cNvSpPr txBox="1"/>
          <p:nvPr>
            <p:ph type="title"/>
          </p:nvPr>
        </p:nvSpPr>
        <p:spPr>
          <a:xfrm>
            <a:off x="652592" y="201372"/>
            <a:ext cx="7861539" cy="69003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2D050"/>
              </a:buClr>
              <a:buSzPts val="3200"/>
              <a:buFont typeface="Avenir"/>
              <a:buNone/>
            </a:pPr>
            <a:r>
              <a:rPr lang="en-US">
                <a:solidFill>
                  <a:srgbClr val="92D050"/>
                </a:solidFill>
                <a:latin typeface="Avenir"/>
                <a:ea typeface="Avenir"/>
                <a:cs typeface="Avenir"/>
                <a:sym typeface="Avenir"/>
              </a:rPr>
              <a:t>Event Grades</a:t>
            </a:r>
            <a:endParaRPr/>
          </a:p>
        </p:txBody>
      </p:sp>
      <p:pic>
        <p:nvPicPr>
          <p:cNvPr descr="event grades def.tiff" id="449" name="Google Shape;449;p30"/>
          <p:cNvPicPr preferRelativeResize="0"/>
          <p:nvPr/>
        </p:nvPicPr>
        <p:blipFill rotWithShape="1">
          <a:blip r:embed="rId3">
            <a:alphaModFix/>
          </a:blip>
          <a:srcRect b="688" l="0" r="1270" t="4610"/>
          <a:stretch/>
        </p:blipFill>
        <p:spPr>
          <a:xfrm>
            <a:off x="594919" y="1143000"/>
            <a:ext cx="6822716" cy="5372457"/>
          </a:xfrm>
          <a:prstGeom prst="rect">
            <a:avLst/>
          </a:prstGeom>
          <a:noFill/>
          <a:ln>
            <a:noFill/>
          </a:ln>
        </p:spPr>
      </p:pic>
      <p:sp>
        <p:nvSpPr>
          <p:cNvPr id="450" name="Google Shape;450;p30"/>
          <p:cNvSpPr txBox="1"/>
          <p:nvPr/>
        </p:nvSpPr>
        <p:spPr>
          <a:xfrm>
            <a:off x="4713862" y="5994343"/>
            <a:ext cx="41094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τ</a:t>
            </a:r>
            <a:r>
              <a:rPr baseline="-25000" lang="en-US" sz="2400">
                <a:solidFill>
                  <a:schemeClr val="dk1"/>
                </a:solidFill>
                <a:latin typeface="Times New Roman"/>
                <a:ea typeface="Times New Roman"/>
                <a:cs typeface="Times New Roman"/>
                <a:sym typeface="Times New Roman"/>
              </a:rPr>
              <a:t>1</a:t>
            </a:r>
            <a:endParaRPr/>
          </a:p>
        </p:txBody>
      </p:sp>
      <p:sp>
        <p:nvSpPr>
          <p:cNvPr id="451" name="Google Shape;451;p30"/>
          <p:cNvSpPr txBox="1"/>
          <p:nvPr/>
        </p:nvSpPr>
        <p:spPr>
          <a:xfrm>
            <a:off x="6232392" y="5994343"/>
            <a:ext cx="41094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τ</a:t>
            </a:r>
            <a:r>
              <a:rPr baseline="-25000" lang="en-US" sz="2400">
                <a:solidFill>
                  <a:schemeClr val="dk1"/>
                </a:solidFill>
                <a:latin typeface="Times New Roman"/>
                <a:ea typeface="Times New Roman"/>
                <a:cs typeface="Times New Roman"/>
                <a:sym typeface="Times New Roman"/>
              </a:rPr>
              <a:t>2</a:t>
            </a:r>
            <a:endParaRPr/>
          </a:p>
        </p:txBody>
      </p:sp>
      <p:sp>
        <p:nvSpPr>
          <p:cNvPr id="452" name="Google Shape;452;p30"/>
          <p:cNvSpPr txBox="1"/>
          <p:nvPr/>
        </p:nvSpPr>
        <p:spPr>
          <a:xfrm>
            <a:off x="1869192" y="5994343"/>
            <a:ext cx="41094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τ</a:t>
            </a:r>
            <a:r>
              <a:rPr baseline="-25000" lang="en-US" sz="2400">
                <a:solidFill>
                  <a:schemeClr val="dk1"/>
                </a:solidFill>
                <a:latin typeface="Times New Roman"/>
                <a:ea typeface="Times New Roman"/>
                <a:cs typeface="Times New Roman"/>
                <a:sym typeface="Times New Roman"/>
              </a:rPr>
              <a:t>2</a:t>
            </a:r>
            <a:endParaRPr/>
          </a:p>
        </p:txBody>
      </p:sp>
      <p:sp>
        <p:nvSpPr>
          <p:cNvPr id="453" name="Google Shape;453;p30"/>
          <p:cNvSpPr txBox="1"/>
          <p:nvPr/>
        </p:nvSpPr>
        <p:spPr>
          <a:xfrm>
            <a:off x="6797814" y="6245423"/>
            <a:ext cx="161591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venir"/>
                <a:ea typeface="Avenir"/>
                <a:cs typeface="Avenir"/>
                <a:sym typeface="Avenir"/>
              </a:rPr>
              <a:t>Seta+ 2012 (IEEE)</a:t>
            </a:r>
            <a:endParaRPr/>
          </a:p>
        </p:txBody>
      </p:sp>
      <p:cxnSp>
        <p:nvCxnSpPr>
          <p:cNvPr id="454" name="Google Shape;454;p30"/>
          <p:cNvCxnSpPr/>
          <p:nvPr/>
        </p:nvCxnSpPr>
        <p:spPr>
          <a:xfrm>
            <a:off x="4013287" y="2895600"/>
            <a:ext cx="838200" cy="0"/>
          </a:xfrm>
          <a:prstGeom prst="straightConnector1">
            <a:avLst/>
          </a:prstGeom>
          <a:solidFill>
            <a:schemeClr val="accent1"/>
          </a:solidFill>
          <a:ln cap="flat" cmpd="sng" w="9525">
            <a:solidFill>
              <a:schemeClr val="dk1"/>
            </a:solidFill>
            <a:prstDash val="solid"/>
            <a:round/>
            <a:headEnd len="med" w="med" type="stealth"/>
            <a:tailEnd len="med" w="med" type="stealth"/>
          </a:ln>
        </p:spPr>
      </p:cxnSp>
      <p:sp>
        <p:nvSpPr>
          <p:cNvPr id="455" name="Google Shape;455;p30"/>
          <p:cNvSpPr txBox="1"/>
          <p:nvPr/>
        </p:nvSpPr>
        <p:spPr>
          <a:xfrm>
            <a:off x="4394287" y="2590800"/>
            <a:ext cx="16609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venir"/>
                <a:ea typeface="Avenir"/>
                <a:cs typeface="Avenir"/>
                <a:sym typeface="Avenir"/>
              </a:rPr>
              <a:t>template length (256)</a:t>
            </a:r>
            <a:endParaRPr/>
          </a:p>
        </p:txBody>
      </p:sp>
      <p:sp>
        <p:nvSpPr>
          <p:cNvPr id="456" name="Google Shape;456;p30"/>
          <p:cNvSpPr txBox="1"/>
          <p:nvPr/>
        </p:nvSpPr>
        <p:spPr>
          <a:xfrm>
            <a:off x="7467600" y="1752600"/>
            <a:ext cx="14478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FFFF00"/>
                </a:solidFill>
                <a:latin typeface="Avenir"/>
                <a:ea typeface="Avenir"/>
                <a:cs typeface="Avenir"/>
                <a:sym typeface="Avenir"/>
              </a:rPr>
              <a:t>Pulse height determined with optimal filter using 1024 points</a:t>
            </a:r>
            <a:endParaRPr/>
          </a:p>
        </p:txBody>
      </p:sp>
      <p:sp>
        <p:nvSpPr>
          <p:cNvPr id="457" name="Google Shape;457;p30"/>
          <p:cNvSpPr txBox="1"/>
          <p:nvPr/>
        </p:nvSpPr>
        <p:spPr>
          <a:xfrm>
            <a:off x="7467600" y="2895600"/>
            <a:ext cx="14478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FFFF00"/>
                </a:solidFill>
                <a:latin typeface="Avenir"/>
                <a:ea typeface="Avenir"/>
                <a:cs typeface="Avenir"/>
                <a:sym typeface="Avenir"/>
              </a:rPr>
              <a:t>Pulse height determined with optimal filter using 256 points (truncated from high-res)</a:t>
            </a:r>
            <a:endParaRPr/>
          </a:p>
        </p:txBody>
      </p:sp>
      <p:sp>
        <p:nvSpPr>
          <p:cNvPr id="458" name="Google Shape;458;p30"/>
          <p:cNvSpPr txBox="1"/>
          <p:nvPr/>
        </p:nvSpPr>
        <p:spPr>
          <a:xfrm>
            <a:off x="7467600" y="4807803"/>
            <a:ext cx="13716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FFFF00"/>
                </a:solidFill>
                <a:latin typeface="Avenir"/>
                <a:ea typeface="Avenir"/>
                <a:cs typeface="Avenir"/>
                <a:sym typeface="Avenir"/>
              </a:rPr>
              <a:t>Pulse height determined using peak of pulse derivative</a:t>
            </a:r>
            <a:endParaRPr/>
          </a:p>
        </p:txBody>
      </p:sp>
      <p:sp>
        <p:nvSpPr>
          <p:cNvPr id="459" name="Google Shape;459;p30"/>
          <p:cNvSpPr/>
          <p:nvPr/>
        </p:nvSpPr>
        <p:spPr>
          <a:xfrm>
            <a:off x="6985087" y="1752600"/>
            <a:ext cx="381000" cy="838200"/>
          </a:xfrm>
          <a:prstGeom prst="rightBrace">
            <a:avLst>
              <a:gd fmla="val 8333" name="adj1"/>
              <a:gd fmla="val 50000" name="adj2"/>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venir"/>
              <a:ea typeface="Avenir"/>
              <a:cs typeface="Avenir"/>
              <a:sym typeface="Avenir"/>
            </a:endParaRPr>
          </a:p>
        </p:txBody>
      </p:sp>
      <p:sp>
        <p:nvSpPr>
          <p:cNvPr id="460" name="Google Shape;460;p30"/>
          <p:cNvSpPr/>
          <p:nvPr/>
        </p:nvSpPr>
        <p:spPr>
          <a:xfrm>
            <a:off x="6985087" y="2590800"/>
            <a:ext cx="381000" cy="1752600"/>
          </a:xfrm>
          <a:prstGeom prst="rightBrace">
            <a:avLst>
              <a:gd fmla="val 8333" name="adj1"/>
              <a:gd fmla="val 50000" name="adj2"/>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venir"/>
              <a:ea typeface="Avenir"/>
              <a:cs typeface="Avenir"/>
              <a:sym typeface="Avenir"/>
            </a:endParaRPr>
          </a:p>
        </p:txBody>
      </p:sp>
      <p:sp>
        <p:nvSpPr>
          <p:cNvPr id="461" name="Google Shape;461;p30"/>
          <p:cNvSpPr/>
          <p:nvPr/>
        </p:nvSpPr>
        <p:spPr>
          <a:xfrm>
            <a:off x="7010400" y="4343400"/>
            <a:ext cx="381000" cy="1752600"/>
          </a:xfrm>
          <a:prstGeom prst="rightBrace">
            <a:avLst>
              <a:gd fmla="val 8333" name="adj1"/>
              <a:gd fmla="val 50000" name="adj2"/>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venir"/>
              <a:ea typeface="Avenir"/>
              <a:cs typeface="Avenir"/>
              <a:sym typeface="Avenir"/>
            </a:endParaRPr>
          </a:p>
        </p:txBody>
      </p:sp>
      <p:sp>
        <p:nvSpPr>
          <p:cNvPr id="462" name="Google Shape;462;p30"/>
          <p:cNvSpPr txBox="1"/>
          <p:nvPr>
            <p:ph idx="11" type="ftr"/>
          </p:nvPr>
        </p:nvSpPr>
        <p:spPr>
          <a:xfrm>
            <a:off x="43710" y="6474490"/>
            <a:ext cx="7911468"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sz="900">
                <a:latin typeface="Avenir"/>
                <a:ea typeface="Avenir"/>
                <a:cs typeface="Avenir"/>
                <a:sym typeface="Avenir"/>
              </a:rPr>
              <a:t>Richard Kelley, Astro-H Summer School No. 6, Nara, August 2015</a:t>
            </a:r>
            <a:endParaRPr/>
          </a:p>
        </p:txBody>
      </p:sp>
      <p:sp>
        <p:nvSpPr>
          <p:cNvPr id="463" name="Google Shape;463;p30"/>
          <p:cNvSpPr txBox="1"/>
          <p:nvPr>
            <p:ph idx="12" type="sldNum"/>
          </p:nvPr>
        </p:nvSpPr>
        <p:spPr>
          <a:xfrm>
            <a:off x="7010400" y="6474490"/>
            <a:ext cx="21336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sz="900">
                <a:latin typeface="Avenir"/>
                <a:ea typeface="Avenir"/>
                <a:cs typeface="Avenir"/>
                <a:sym typeface="Avenir"/>
              </a:rPr>
              <a:t>‹#›</a:t>
            </a:fld>
            <a:endParaRPr sz="900">
              <a:latin typeface="Avenir"/>
              <a:ea typeface="Avenir"/>
              <a:cs typeface="Avenir"/>
              <a:sym typeface="Aveni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67" name="Shape 467"/>
        <p:cNvGrpSpPr/>
        <p:nvPr/>
      </p:nvGrpSpPr>
      <p:grpSpPr>
        <a:xfrm>
          <a:off x="0" y="0"/>
          <a:ext cx="0" cy="0"/>
          <a:chOff x="0" y="0"/>
          <a:chExt cx="0" cy="0"/>
        </a:xfrm>
      </p:grpSpPr>
      <p:pic>
        <p:nvPicPr>
          <p:cNvPr descr="event grades.gif" id="468" name="Google Shape;468;p31"/>
          <p:cNvPicPr preferRelativeResize="0"/>
          <p:nvPr/>
        </p:nvPicPr>
        <p:blipFill rotWithShape="1">
          <a:blip r:embed="rId3">
            <a:alphaModFix/>
          </a:blip>
          <a:srcRect b="0" l="0" r="0" t="0"/>
          <a:stretch/>
        </p:blipFill>
        <p:spPr>
          <a:xfrm>
            <a:off x="683130" y="826532"/>
            <a:ext cx="7806928" cy="5647958"/>
          </a:xfrm>
          <a:prstGeom prst="rect">
            <a:avLst/>
          </a:prstGeom>
          <a:solidFill>
            <a:schemeClr val="lt1"/>
          </a:solidFill>
          <a:ln>
            <a:noFill/>
          </a:ln>
        </p:spPr>
      </p:pic>
      <p:sp>
        <p:nvSpPr>
          <p:cNvPr id="469" name="Google Shape;469;p31"/>
          <p:cNvSpPr txBox="1"/>
          <p:nvPr>
            <p:ph type="title"/>
          </p:nvPr>
        </p:nvSpPr>
        <p:spPr>
          <a:xfrm>
            <a:off x="701440" y="191548"/>
            <a:ext cx="7763843" cy="56977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2D050"/>
              </a:buClr>
              <a:buSzPts val="3200"/>
              <a:buFont typeface="Avenir"/>
              <a:buNone/>
            </a:pPr>
            <a:r>
              <a:rPr lang="en-US">
                <a:solidFill>
                  <a:srgbClr val="92D050"/>
                </a:solidFill>
                <a:latin typeface="Avenir"/>
                <a:ea typeface="Avenir"/>
                <a:cs typeface="Avenir"/>
                <a:sym typeface="Avenir"/>
              </a:rPr>
              <a:t>Event Grade Fractions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73" name="Shape 473"/>
        <p:cNvGrpSpPr/>
        <p:nvPr/>
      </p:nvGrpSpPr>
      <p:grpSpPr>
        <a:xfrm>
          <a:off x="0" y="0"/>
          <a:ext cx="0" cy="0"/>
          <a:chOff x="0" y="0"/>
          <a:chExt cx="0" cy="0"/>
        </a:xfrm>
      </p:grpSpPr>
      <p:sp>
        <p:nvSpPr>
          <p:cNvPr id="474" name="Google Shape;474;p32"/>
          <p:cNvSpPr txBox="1"/>
          <p:nvPr>
            <p:ph type="title"/>
          </p:nvPr>
        </p:nvSpPr>
        <p:spPr>
          <a:xfrm>
            <a:off x="92098" y="0"/>
            <a:ext cx="7315200" cy="8617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3200"/>
              <a:buFont typeface="Arial"/>
              <a:buNone/>
            </a:pPr>
            <a:r>
              <a:rPr lang="en-US">
                <a:solidFill>
                  <a:srgbClr val="92D050"/>
                </a:solidFill>
              </a:rPr>
              <a:t>Energy Resolution per pixel</a:t>
            </a:r>
            <a:endParaRPr/>
          </a:p>
        </p:txBody>
      </p:sp>
      <p:pic>
        <p:nvPicPr>
          <p:cNvPr id="475" name="Google Shape;475;p32"/>
          <p:cNvPicPr preferRelativeResize="0"/>
          <p:nvPr/>
        </p:nvPicPr>
        <p:blipFill rotWithShape="1">
          <a:blip r:embed="rId3">
            <a:alphaModFix/>
          </a:blip>
          <a:srcRect b="0" l="0" r="0" t="0"/>
          <a:stretch/>
        </p:blipFill>
        <p:spPr>
          <a:xfrm>
            <a:off x="0" y="861773"/>
            <a:ext cx="5237922" cy="3208685"/>
          </a:xfrm>
          <a:prstGeom prst="rect">
            <a:avLst/>
          </a:prstGeom>
          <a:noFill/>
          <a:ln>
            <a:noFill/>
          </a:ln>
        </p:spPr>
      </p:pic>
      <p:sp>
        <p:nvSpPr>
          <p:cNvPr id="476" name="Google Shape;476;p32"/>
          <p:cNvSpPr txBox="1"/>
          <p:nvPr/>
        </p:nvSpPr>
        <p:spPr>
          <a:xfrm>
            <a:off x="3399183" y="1351722"/>
            <a:ext cx="914400"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Hi-Res</a:t>
            </a:r>
            <a:endParaRPr/>
          </a:p>
        </p:txBody>
      </p:sp>
      <p:sp>
        <p:nvSpPr>
          <p:cNvPr id="477" name="Google Shape;477;p32"/>
          <p:cNvSpPr txBox="1"/>
          <p:nvPr/>
        </p:nvSpPr>
        <p:spPr>
          <a:xfrm>
            <a:off x="5436704" y="4224130"/>
            <a:ext cx="914400"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Midres</a:t>
            </a:r>
            <a:endParaRPr b="1" sz="1800">
              <a:solidFill>
                <a:schemeClr val="dk1"/>
              </a:solidFill>
              <a:latin typeface="Arial"/>
              <a:ea typeface="Arial"/>
              <a:cs typeface="Arial"/>
              <a:sym typeface="Arial"/>
            </a:endParaRPr>
          </a:p>
        </p:txBody>
      </p:sp>
      <p:pic>
        <p:nvPicPr>
          <p:cNvPr id="478" name="Google Shape;478;p32"/>
          <p:cNvPicPr preferRelativeResize="0"/>
          <p:nvPr/>
        </p:nvPicPr>
        <p:blipFill rotWithShape="1">
          <a:blip r:embed="rId4">
            <a:alphaModFix/>
          </a:blip>
          <a:srcRect b="0" l="0" r="3369" t="0"/>
          <a:stretch/>
        </p:blipFill>
        <p:spPr>
          <a:xfrm>
            <a:off x="3806687" y="3774107"/>
            <a:ext cx="5337313" cy="3097796"/>
          </a:xfrm>
          <a:prstGeom prst="rect">
            <a:avLst/>
          </a:prstGeom>
          <a:noFill/>
          <a:ln>
            <a:noFill/>
          </a:ln>
        </p:spPr>
      </p:pic>
      <p:sp>
        <p:nvSpPr>
          <p:cNvPr id="479" name="Google Shape;479;p32"/>
          <p:cNvSpPr txBox="1"/>
          <p:nvPr/>
        </p:nvSpPr>
        <p:spPr>
          <a:xfrm>
            <a:off x="4704522" y="4224130"/>
            <a:ext cx="914400"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Mid-Res</a:t>
            </a:r>
            <a:endParaRPr/>
          </a:p>
        </p:txBody>
      </p:sp>
      <p:sp>
        <p:nvSpPr>
          <p:cNvPr id="480" name="Google Shape;480;p32"/>
          <p:cNvSpPr txBox="1"/>
          <p:nvPr/>
        </p:nvSpPr>
        <p:spPr>
          <a:xfrm>
            <a:off x="5237922" y="1063152"/>
            <a:ext cx="3713921" cy="2056095"/>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FFFF00"/>
                </a:solidFill>
                <a:latin typeface="Arial"/>
                <a:ea typeface="Arial"/>
                <a:cs typeface="Arial"/>
                <a:sym typeface="Arial"/>
              </a:rPr>
              <a:t>All pixels meet requirements at the instrument level of assembly</a:t>
            </a:r>
            <a:endParaRPr b="1" sz="1800">
              <a:solidFill>
                <a:srgbClr val="FFFF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84" name="Shape 484"/>
        <p:cNvGrpSpPr/>
        <p:nvPr/>
      </p:nvGrpSpPr>
      <p:grpSpPr>
        <a:xfrm>
          <a:off x="0" y="0"/>
          <a:ext cx="0" cy="0"/>
          <a:chOff x="0" y="0"/>
          <a:chExt cx="0" cy="0"/>
        </a:xfrm>
      </p:grpSpPr>
      <p:graphicFrame>
        <p:nvGraphicFramePr>
          <p:cNvPr id="485" name="Google Shape;485;p33"/>
          <p:cNvGraphicFramePr/>
          <p:nvPr/>
        </p:nvGraphicFramePr>
        <p:xfrm>
          <a:off x="679642" y="1416757"/>
          <a:ext cx="7191216" cy="4921368"/>
        </p:xfrm>
        <a:graphic>
          <a:graphicData uri="http://schemas.openxmlformats.org/drawingml/2006/chart">
            <c:chart r:id="rId3"/>
          </a:graphicData>
        </a:graphic>
      </p:graphicFrame>
      <p:sp>
        <p:nvSpPr>
          <p:cNvPr id="486" name="Google Shape;486;p33"/>
          <p:cNvSpPr txBox="1"/>
          <p:nvPr/>
        </p:nvSpPr>
        <p:spPr>
          <a:xfrm>
            <a:off x="375325" y="203174"/>
            <a:ext cx="7579853"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92D050"/>
                </a:solidFill>
                <a:latin typeface="Avenir"/>
                <a:ea typeface="Avenir"/>
                <a:cs typeface="Avenir"/>
                <a:sym typeface="Avenir"/>
              </a:rPr>
              <a:t>Simulation of celestial point source</a:t>
            </a:r>
            <a:endParaRPr/>
          </a:p>
          <a:p>
            <a:pPr indent="0" lvl="0" marL="0" marR="0" rtl="0" algn="l">
              <a:spcBef>
                <a:spcPts val="0"/>
              </a:spcBef>
              <a:spcAft>
                <a:spcPts val="0"/>
              </a:spcAft>
              <a:buNone/>
            </a:pPr>
            <a:r>
              <a:rPr lang="en-US" sz="3200">
                <a:solidFill>
                  <a:srgbClr val="92D050"/>
                </a:solidFill>
                <a:latin typeface="Avenir"/>
                <a:ea typeface="Avenir"/>
                <a:cs typeface="Avenir"/>
                <a:sym typeface="Avenir"/>
              </a:rPr>
              <a:t>20 cps into array</a:t>
            </a:r>
            <a:endParaRPr/>
          </a:p>
        </p:txBody>
      </p:sp>
      <p:sp>
        <p:nvSpPr>
          <p:cNvPr id="487" name="Google Shape;487;p33"/>
          <p:cNvSpPr txBox="1"/>
          <p:nvPr/>
        </p:nvSpPr>
        <p:spPr>
          <a:xfrm>
            <a:off x="7349808" y="2689656"/>
            <a:ext cx="1552331"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FFF00"/>
                </a:solidFill>
                <a:latin typeface="Avenir"/>
                <a:ea typeface="Avenir"/>
                <a:cs typeface="Avenir"/>
                <a:sym typeface="Avenir"/>
              </a:rPr>
              <a:t>Cal pixel</a:t>
            </a:r>
            <a:endParaRPr/>
          </a:p>
          <a:p>
            <a:pPr indent="0" lvl="0" marL="0" marR="0" rtl="0" algn="l">
              <a:spcBef>
                <a:spcPts val="0"/>
              </a:spcBef>
              <a:spcAft>
                <a:spcPts val="0"/>
              </a:spcAft>
              <a:buNone/>
            </a:pPr>
            <a:r>
              <a:rPr lang="en-US" sz="1600">
                <a:solidFill>
                  <a:srgbClr val="FFFF00"/>
                </a:solidFill>
                <a:latin typeface="Avenir"/>
                <a:ea typeface="Avenir"/>
                <a:cs typeface="Avenir"/>
                <a:sym typeface="Avenir"/>
              </a:rPr>
              <a:t>Rate is ~ 5 cps</a:t>
            </a:r>
            <a:endParaRPr/>
          </a:p>
          <a:p>
            <a:pPr indent="0" lvl="0" marL="0" marR="0" rtl="0" algn="l">
              <a:spcBef>
                <a:spcPts val="0"/>
              </a:spcBef>
              <a:spcAft>
                <a:spcPts val="0"/>
              </a:spcAft>
              <a:buNone/>
            </a:pPr>
            <a:r>
              <a:t/>
            </a:r>
            <a:endParaRPr sz="1600">
              <a:solidFill>
                <a:srgbClr val="FFFF00"/>
              </a:solidFill>
              <a:latin typeface="Avenir"/>
              <a:ea typeface="Avenir"/>
              <a:cs typeface="Avenir"/>
              <a:sym typeface="Avenir"/>
            </a:endParaRPr>
          </a:p>
          <a:p>
            <a:pPr indent="0" lvl="0" marL="0" marR="0" rtl="0" algn="l">
              <a:spcBef>
                <a:spcPts val="0"/>
              </a:spcBef>
              <a:spcAft>
                <a:spcPts val="0"/>
              </a:spcAft>
              <a:buNone/>
            </a:pPr>
            <a:r>
              <a:rPr lang="en-US" sz="1600">
                <a:solidFill>
                  <a:srgbClr val="FFFF00"/>
                </a:solidFill>
                <a:latin typeface="Avenir"/>
                <a:ea typeface="Avenir"/>
                <a:cs typeface="Avenir"/>
                <a:sym typeface="Avenir"/>
              </a:rPr>
              <a:t>Actual location of cal pixel is outside of the field of view.</a:t>
            </a:r>
            <a:endParaRPr/>
          </a:p>
        </p:txBody>
      </p:sp>
      <p:cxnSp>
        <p:nvCxnSpPr>
          <p:cNvPr id="488" name="Google Shape;488;p33"/>
          <p:cNvCxnSpPr/>
          <p:nvPr/>
        </p:nvCxnSpPr>
        <p:spPr>
          <a:xfrm rot="10800000">
            <a:off x="6773824" y="2453066"/>
            <a:ext cx="473152" cy="261494"/>
          </a:xfrm>
          <a:prstGeom prst="straightConnector1">
            <a:avLst/>
          </a:prstGeom>
          <a:noFill/>
          <a:ln cap="flat" cmpd="sng" w="12700">
            <a:solidFill>
              <a:srgbClr val="222A35"/>
            </a:solidFill>
            <a:prstDash val="solid"/>
            <a:miter lim="800000"/>
            <a:headEnd len="sm" w="sm" type="none"/>
            <a:tailEnd len="med" w="med" type="stealth"/>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92" name="Shape 492"/>
        <p:cNvGrpSpPr/>
        <p:nvPr/>
      </p:nvGrpSpPr>
      <p:grpSpPr>
        <a:xfrm>
          <a:off x="0" y="0"/>
          <a:ext cx="0" cy="0"/>
          <a:chOff x="0" y="0"/>
          <a:chExt cx="0" cy="0"/>
        </a:xfrm>
      </p:grpSpPr>
      <p:graphicFrame>
        <p:nvGraphicFramePr>
          <p:cNvPr id="493" name="Google Shape;493;p34"/>
          <p:cNvGraphicFramePr/>
          <p:nvPr/>
        </p:nvGraphicFramePr>
        <p:xfrm>
          <a:off x="920750" y="1577333"/>
          <a:ext cx="7302500" cy="4724400"/>
        </p:xfrm>
        <a:graphic>
          <a:graphicData uri="http://schemas.openxmlformats.org/drawingml/2006/chart">
            <c:chart r:id="rId3"/>
          </a:graphicData>
        </a:graphic>
      </p:graphicFrame>
      <p:sp>
        <p:nvSpPr>
          <p:cNvPr id="494" name="Google Shape;494;p34"/>
          <p:cNvSpPr txBox="1"/>
          <p:nvPr/>
        </p:nvSpPr>
        <p:spPr>
          <a:xfrm>
            <a:off x="581618" y="343230"/>
            <a:ext cx="7998261"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FFFF00"/>
                </a:solidFill>
                <a:latin typeface="Avenir"/>
                <a:ea typeface="Avenir"/>
                <a:cs typeface="Avenir"/>
                <a:sym typeface="Avenir"/>
              </a:rPr>
              <a:t>Induced cross-talk on array.  Readout topology results in most cross-talk being in outer pixels, where there are fewer celestial counts.  Nice feature!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98" name="Shape 498"/>
        <p:cNvGrpSpPr/>
        <p:nvPr/>
      </p:nvGrpSpPr>
      <p:grpSpPr>
        <a:xfrm>
          <a:off x="0" y="0"/>
          <a:ext cx="0" cy="0"/>
          <a:chOff x="0" y="0"/>
          <a:chExt cx="0" cy="0"/>
        </a:xfrm>
      </p:grpSpPr>
      <p:pic>
        <p:nvPicPr>
          <p:cNvPr id="499" name="Google Shape;499;p35"/>
          <p:cNvPicPr preferRelativeResize="0"/>
          <p:nvPr/>
        </p:nvPicPr>
        <p:blipFill rotWithShape="1">
          <a:blip r:embed="rId3">
            <a:alphaModFix/>
          </a:blip>
          <a:srcRect b="0" l="0" r="0" t="0"/>
          <a:stretch/>
        </p:blipFill>
        <p:spPr>
          <a:xfrm>
            <a:off x="381000" y="1143000"/>
            <a:ext cx="7327050" cy="4953000"/>
          </a:xfrm>
          <a:prstGeom prst="rect">
            <a:avLst/>
          </a:prstGeom>
          <a:noFill/>
          <a:ln>
            <a:noFill/>
          </a:ln>
        </p:spPr>
      </p:pic>
      <p:pic>
        <p:nvPicPr>
          <p:cNvPr id="500" name="Google Shape;500;p35"/>
          <p:cNvPicPr preferRelativeResize="0"/>
          <p:nvPr/>
        </p:nvPicPr>
        <p:blipFill rotWithShape="1">
          <a:blip r:embed="rId4">
            <a:alphaModFix/>
          </a:blip>
          <a:srcRect b="0" l="0" r="0" t="0"/>
          <a:stretch/>
        </p:blipFill>
        <p:spPr>
          <a:xfrm>
            <a:off x="3569588" y="762000"/>
            <a:ext cx="5574412" cy="3768238"/>
          </a:xfrm>
          <a:prstGeom prst="rect">
            <a:avLst/>
          </a:prstGeom>
          <a:solidFill>
            <a:schemeClr val="dk1"/>
          </a:solidFill>
          <a:ln>
            <a:noFill/>
          </a:ln>
        </p:spPr>
      </p:pic>
      <p:cxnSp>
        <p:nvCxnSpPr>
          <p:cNvPr id="501" name="Google Shape;501;p35"/>
          <p:cNvCxnSpPr/>
          <p:nvPr/>
        </p:nvCxnSpPr>
        <p:spPr>
          <a:xfrm flipH="1" rot="10800000">
            <a:off x="1066800" y="4114800"/>
            <a:ext cx="3124200" cy="685800"/>
          </a:xfrm>
          <a:prstGeom prst="straightConnector1">
            <a:avLst/>
          </a:prstGeom>
          <a:solidFill>
            <a:schemeClr val="accent1"/>
          </a:solidFill>
          <a:ln cap="flat" cmpd="sng" w="9525">
            <a:solidFill>
              <a:schemeClr val="dk1"/>
            </a:solidFill>
            <a:prstDash val="solid"/>
            <a:round/>
            <a:headEnd len="sm" w="sm" type="none"/>
            <a:tailEnd len="med" w="med" type="stealth"/>
          </a:ln>
        </p:spPr>
      </p:cxnSp>
      <p:cxnSp>
        <p:nvCxnSpPr>
          <p:cNvPr id="502" name="Google Shape;502;p35"/>
          <p:cNvCxnSpPr/>
          <p:nvPr/>
        </p:nvCxnSpPr>
        <p:spPr>
          <a:xfrm flipH="1" rot="10800000">
            <a:off x="7315200" y="4191000"/>
            <a:ext cx="1600200" cy="533400"/>
          </a:xfrm>
          <a:prstGeom prst="straightConnector1">
            <a:avLst/>
          </a:prstGeom>
          <a:solidFill>
            <a:schemeClr val="accent1"/>
          </a:solidFill>
          <a:ln cap="flat" cmpd="sng" w="9525">
            <a:solidFill>
              <a:schemeClr val="dk1"/>
            </a:solidFill>
            <a:prstDash val="solid"/>
            <a:round/>
            <a:headEnd len="sm" w="sm" type="none"/>
            <a:tailEnd len="med" w="med" type="stealth"/>
          </a:ln>
        </p:spPr>
      </p:cxnSp>
      <p:sp>
        <p:nvSpPr>
          <p:cNvPr id="503" name="Google Shape;503;p35"/>
          <p:cNvSpPr txBox="1"/>
          <p:nvPr>
            <p:ph type="title"/>
          </p:nvPr>
        </p:nvSpPr>
        <p:spPr>
          <a:xfrm>
            <a:off x="528420" y="274638"/>
            <a:ext cx="8124480" cy="56977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2D050"/>
              </a:buClr>
              <a:buSzPts val="3200"/>
              <a:buFont typeface="Avenir"/>
              <a:buNone/>
            </a:pPr>
            <a:r>
              <a:rPr lang="en-US">
                <a:solidFill>
                  <a:srgbClr val="92D050"/>
                </a:solidFill>
                <a:latin typeface="Avenir"/>
                <a:ea typeface="Avenir"/>
                <a:cs typeface="Avenir"/>
                <a:sym typeface="Avenir"/>
              </a:rPr>
              <a:t>Crosstalk</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07" name="Shape 507"/>
        <p:cNvGrpSpPr/>
        <p:nvPr/>
      </p:nvGrpSpPr>
      <p:grpSpPr>
        <a:xfrm>
          <a:off x="0" y="0"/>
          <a:ext cx="0" cy="0"/>
          <a:chOff x="0" y="0"/>
          <a:chExt cx="0" cy="0"/>
        </a:xfrm>
      </p:grpSpPr>
      <p:pic>
        <p:nvPicPr>
          <p:cNvPr descr="A picture containing indoor, worktable&#10;&#10;Description automatically generated" id="508" name="Google Shape;508;p36"/>
          <p:cNvPicPr preferRelativeResize="0"/>
          <p:nvPr/>
        </p:nvPicPr>
        <p:blipFill rotWithShape="1">
          <a:blip r:embed="rId3">
            <a:alphaModFix/>
          </a:blip>
          <a:srcRect b="0" l="0" r="0" t="0"/>
          <a:stretch/>
        </p:blipFill>
        <p:spPr>
          <a:xfrm>
            <a:off x="0" y="323547"/>
            <a:ext cx="9144000" cy="6210905"/>
          </a:xfrm>
          <a:prstGeom prst="rect">
            <a:avLst/>
          </a:prstGeom>
          <a:noFill/>
          <a:ln>
            <a:noFill/>
          </a:ln>
        </p:spPr>
      </p:pic>
      <p:sp>
        <p:nvSpPr>
          <p:cNvPr id="509" name="Google Shape;509;p36"/>
          <p:cNvSpPr txBox="1"/>
          <p:nvPr/>
        </p:nvSpPr>
        <p:spPr>
          <a:xfrm>
            <a:off x="78375" y="357049"/>
            <a:ext cx="6000206"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FFFF00"/>
                </a:solidFill>
                <a:latin typeface="Arial"/>
                <a:ea typeface="Arial"/>
                <a:cs typeface="Arial"/>
                <a:sym typeface="Arial"/>
              </a:rPr>
              <a:t>Resolve at the Tsukuba Space Center, Japan</a:t>
            </a:r>
            <a:endParaRPr/>
          </a:p>
          <a:p>
            <a:pPr indent="0" lvl="0" marL="0" marR="0" rtl="0" algn="l">
              <a:spcBef>
                <a:spcPts val="0"/>
              </a:spcBef>
              <a:spcAft>
                <a:spcPts val="0"/>
              </a:spcAft>
              <a:buNone/>
            </a:pPr>
            <a:r>
              <a:rPr b="1" lang="en-US" sz="1800">
                <a:solidFill>
                  <a:srgbClr val="FFFF00"/>
                </a:solidFill>
                <a:latin typeface="Arial"/>
                <a:ea typeface="Arial"/>
                <a:cs typeface="Arial"/>
                <a:sym typeface="Arial"/>
              </a:rPr>
              <a:t>March 2022</a:t>
            </a:r>
            <a:endParaRPr b="1" sz="1800">
              <a:solidFill>
                <a:srgbClr val="FFFF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13" name="Shape 513"/>
        <p:cNvGrpSpPr/>
        <p:nvPr/>
      </p:nvGrpSpPr>
      <p:grpSpPr>
        <a:xfrm>
          <a:off x="0" y="0"/>
          <a:ext cx="0" cy="0"/>
          <a:chOff x="0" y="0"/>
          <a:chExt cx="0" cy="0"/>
        </a:xfrm>
      </p:grpSpPr>
      <p:sp>
        <p:nvSpPr>
          <p:cNvPr id="514" name="Google Shape;514;p37"/>
          <p:cNvSpPr txBox="1"/>
          <p:nvPr/>
        </p:nvSpPr>
        <p:spPr>
          <a:xfrm>
            <a:off x="78375" y="357049"/>
            <a:ext cx="8193170"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2800">
                <a:solidFill>
                  <a:srgbClr val="92D050"/>
                </a:solidFill>
                <a:latin typeface="Arial"/>
                <a:ea typeface="Arial"/>
                <a:cs typeface="Arial"/>
                <a:sym typeface="Arial"/>
              </a:rPr>
              <a:t>Resolve Calibration</a:t>
            </a:r>
            <a:endParaRPr/>
          </a:p>
        </p:txBody>
      </p:sp>
      <p:sp>
        <p:nvSpPr>
          <p:cNvPr id="515" name="Google Shape;515;p37"/>
          <p:cNvSpPr txBox="1"/>
          <p:nvPr/>
        </p:nvSpPr>
        <p:spPr>
          <a:xfrm>
            <a:off x="889232" y="1476461"/>
            <a:ext cx="7952763" cy="3733101"/>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spcBef>
                <a:spcPts val="0"/>
              </a:spcBef>
              <a:spcAft>
                <a:spcPts val="0"/>
              </a:spcAft>
              <a:buNone/>
            </a:pPr>
            <a:r>
              <a:rPr lang="en-US" sz="1800">
                <a:solidFill>
                  <a:srgbClr val="FFFF00"/>
                </a:solidFill>
                <a:latin typeface="Arial"/>
                <a:ea typeface="Arial"/>
                <a:cs typeface="Arial"/>
                <a:sym typeface="Arial"/>
              </a:rPr>
              <a:t>Key performance characteristics that must be measured/calibrated</a:t>
            </a:r>
            <a:endParaRPr/>
          </a:p>
          <a:p>
            <a:pPr indent="0" lvl="0" marL="0" marR="0" rtl="0" algn="l">
              <a:spcBef>
                <a:spcPts val="0"/>
              </a:spcBef>
              <a:spcAft>
                <a:spcPts val="0"/>
              </a:spcAft>
              <a:buNone/>
            </a:pPr>
            <a:r>
              <a:t/>
            </a:r>
            <a:endParaRPr sz="1800">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ct val="100000"/>
              <a:buFont typeface="Arial"/>
              <a:buChar char="•"/>
            </a:pPr>
            <a:r>
              <a:rPr lang="en-US" sz="1800">
                <a:solidFill>
                  <a:srgbClr val="FFFF00"/>
                </a:solidFill>
                <a:latin typeface="Arial"/>
                <a:ea typeface="Arial"/>
                <a:cs typeface="Arial"/>
                <a:sym typeface="Arial"/>
              </a:rPr>
              <a:t>Energy resolution of full array</a:t>
            </a:r>
            <a:endParaRPr/>
          </a:p>
          <a:p>
            <a:pPr indent="-180022" lvl="0" marL="285750" marR="0" rtl="0" algn="l">
              <a:spcBef>
                <a:spcPts val="0"/>
              </a:spcBef>
              <a:spcAft>
                <a:spcPts val="0"/>
              </a:spcAft>
              <a:buClr>
                <a:schemeClr val="dk1"/>
              </a:buClr>
              <a:buSzPct val="100000"/>
              <a:buFont typeface="Arial"/>
              <a:buNone/>
            </a:pPr>
            <a:r>
              <a:t/>
            </a:r>
            <a:endParaRPr sz="1800">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ct val="100000"/>
              <a:buFont typeface="Arial"/>
              <a:buChar char="•"/>
            </a:pPr>
            <a:r>
              <a:rPr lang="en-US" sz="1800">
                <a:solidFill>
                  <a:srgbClr val="FFFF00"/>
                </a:solidFill>
                <a:latin typeface="Arial"/>
                <a:ea typeface="Arial"/>
                <a:cs typeface="Arial"/>
                <a:sym typeface="Arial"/>
              </a:rPr>
              <a:t>Line spread function</a:t>
            </a:r>
            <a:endParaRPr/>
          </a:p>
          <a:p>
            <a:pPr indent="-180022" lvl="0" marL="285750" marR="0" rtl="0" algn="l">
              <a:spcBef>
                <a:spcPts val="0"/>
              </a:spcBef>
              <a:spcAft>
                <a:spcPts val="0"/>
              </a:spcAft>
              <a:buClr>
                <a:schemeClr val="dk1"/>
              </a:buClr>
              <a:buSzPct val="100000"/>
              <a:buFont typeface="Arial"/>
              <a:buNone/>
            </a:pPr>
            <a:r>
              <a:t/>
            </a:r>
            <a:endParaRPr sz="1800">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ct val="100000"/>
              <a:buFont typeface="Arial"/>
              <a:buChar char="•"/>
            </a:pPr>
            <a:r>
              <a:rPr lang="en-US" sz="1800">
                <a:solidFill>
                  <a:srgbClr val="FFFF00"/>
                </a:solidFill>
                <a:latin typeface="Arial"/>
                <a:ea typeface="Arial"/>
                <a:cs typeface="Arial"/>
                <a:sym typeface="Arial"/>
              </a:rPr>
              <a:t>Spectral redistribution</a:t>
            </a:r>
            <a:endParaRPr/>
          </a:p>
          <a:p>
            <a:pPr indent="-180022" lvl="0" marL="285750" marR="0" rtl="0" algn="l">
              <a:spcBef>
                <a:spcPts val="0"/>
              </a:spcBef>
              <a:spcAft>
                <a:spcPts val="0"/>
              </a:spcAft>
              <a:buClr>
                <a:schemeClr val="dk1"/>
              </a:buClr>
              <a:buSzPct val="100000"/>
              <a:buFont typeface="Arial"/>
              <a:buNone/>
            </a:pPr>
            <a:r>
              <a:t/>
            </a:r>
            <a:endParaRPr sz="1800">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ct val="100000"/>
              <a:buFont typeface="Arial"/>
              <a:buChar char="•"/>
            </a:pPr>
            <a:r>
              <a:rPr lang="en-US" sz="1800">
                <a:solidFill>
                  <a:srgbClr val="FFFF00"/>
                </a:solidFill>
                <a:latin typeface="Arial"/>
                <a:ea typeface="Arial"/>
                <a:cs typeface="Arial"/>
                <a:sym typeface="Arial"/>
              </a:rPr>
              <a:t>Energy scale determination under different conditions</a:t>
            </a:r>
            <a:endParaRPr/>
          </a:p>
          <a:p>
            <a:pPr indent="0" lvl="0" marL="0" marR="0" rtl="0" algn="l">
              <a:spcBef>
                <a:spcPts val="0"/>
              </a:spcBef>
              <a:spcAft>
                <a:spcPts val="0"/>
              </a:spcAft>
              <a:buNone/>
            </a:pPr>
            <a:r>
              <a:t/>
            </a:r>
            <a:endParaRPr sz="1800">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ct val="100000"/>
              <a:buFont typeface="Arial"/>
              <a:buChar char="•"/>
            </a:pPr>
            <a:r>
              <a:rPr lang="en-US" sz="1800">
                <a:solidFill>
                  <a:srgbClr val="FFFF00"/>
                </a:solidFill>
                <a:latin typeface="Arial"/>
                <a:ea typeface="Arial"/>
                <a:cs typeface="Arial"/>
                <a:sym typeface="Arial"/>
              </a:rPr>
              <a:t>Event grade assignment</a:t>
            </a:r>
            <a:endParaRPr/>
          </a:p>
          <a:p>
            <a:pPr indent="-180022" lvl="0" marL="285750" marR="0" rtl="0" algn="l">
              <a:spcBef>
                <a:spcPts val="0"/>
              </a:spcBef>
              <a:spcAft>
                <a:spcPts val="0"/>
              </a:spcAft>
              <a:buClr>
                <a:schemeClr val="dk1"/>
              </a:buClr>
              <a:buSzPct val="100000"/>
              <a:buFont typeface="Arial"/>
              <a:buNone/>
            </a:pPr>
            <a:r>
              <a:t/>
            </a:r>
            <a:endParaRPr sz="1800">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ct val="100000"/>
              <a:buFont typeface="Arial"/>
              <a:buChar char="•"/>
            </a:pPr>
            <a:r>
              <a:rPr lang="en-US" sz="1800">
                <a:solidFill>
                  <a:srgbClr val="FFFF00"/>
                </a:solidFill>
                <a:latin typeface="Arial"/>
                <a:ea typeface="Arial"/>
                <a:cs typeface="Arial"/>
                <a:sym typeface="Arial"/>
              </a:rPr>
              <a:t>Crosstalk</a:t>
            </a:r>
            <a:endParaRPr/>
          </a:p>
          <a:p>
            <a:pPr indent="-180022" lvl="0" marL="285750" marR="0" rtl="0" algn="l">
              <a:spcBef>
                <a:spcPts val="0"/>
              </a:spcBef>
              <a:spcAft>
                <a:spcPts val="0"/>
              </a:spcAft>
              <a:buClr>
                <a:schemeClr val="dk1"/>
              </a:buClr>
              <a:buSzPct val="100000"/>
              <a:buFont typeface="Arial"/>
              <a:buNone/>
            </a:pPr>
            <a:r>
              <a:t/>
            </a:r>
            <a:endParaRPr sz="1800">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ct val="100000"/>
              <a:buFont typeface="Arial"/>
              <a:buChar char="•"/>
            </a:pPr>
            <a:r>
              <a:rPr lang="en-US" sz="1800">
                <a:solidFill>
                  <a:srgbClr val="FFFF00"/>
                </a:solidFill>
                <a:latin typeface="Arial"/>
                <a:ea typeface="Arial"/>
                <a:cs typeface="Arial"/>
                <a:sym typeface="Arial"/>
              </a:rPr>
              <a:t>Residual background</a:t>
            </a:r>
            <a:endParaRPr/>
          </a:p>
          <a:p>
            <a:pPr indent="0" lvl="0" marL="0" marR="0" rtl="0" algn="l">
              <a:spcBef>
                <a:spcPts val="0"/>
              </a:spcBef>
              <a:spcAft>
                <a:spcPts val="0"/>
              </a:spcAft>
              <a:buNone/>
            </a:pPr>
            <a:r>
              <a:t/>
            </a:r>
            <a:endParaRPr sz="1800">
              <a:solidFill>
                <a:srgbClr val="FFFF00"/>
              </a:solidFill>
              <a:latin typeface="Arial"/>
              <a:ea typeface="Arial"/>
              <a:cs typeface="Arial"/>
              <a:sym typeface="Arial"/>
            </a:endParaRPr>
          </a:p>
          <a:p>
            <a:pPr indent="0" lvl="0" marL="0" marR="0" rtl="0" algn="l">
              <a:spcBef>
                <a:spcPts val="0"/>
              </a:spcBef>
              <a:spcAft>
                <a:spcPts val="0"/>
              </a:spcAft>
              <a:buNone/>
            </a:pPr>
            <a:r>
              <a:t/>
            </a:r>
            <a:endParaRPr sz="1800">
              <a:solidFill>
                <a:srgbClr val="FFFF00"/>
              </a:solidFill>
              <a:latin typeface="Arial"/>
              <a:ea typeface="Arial"/>
              <a:cs typeface="Arial"/>
              <a:sym typeface="Arial"/>
            </a:endParaRPr>
          </a:p>
          <a:p>
            <a:pPr indent="0" lvl="0" marL="0" marR="0" rtl="0" algn="l">
              <a:spcBef>
                <a:spcPts val="0"/>
              </a:spcBef>
              <a:spcAft>
                <a:spcPts val="0"/>
              </a:spcAft>
              <a:buNone/>
            </a:pPr>
            <a:r>
              <a:t/>
            </a:r>
            <a:endParaRPr sz="1800">
              <a:solidFill>
                <a:srgbClr val="FFFF00"/>
              </a:solidFill>
              <a:latin typeface="Arial"/>
              <a:ea typeface="Arial"/>
              <a:cs typeface="Arial"/>
              <a:sym typeface="Arial"/>
            </a:endParaRPr>
          </a:p>
          <a:p>
            <a:pPr indent="0" lvl="0" marL="0" marR="0" rtl="0" algn="l">
              <a:spcBef>
                <a:spcPts val="0"/>
              </a:spcBef>
              <a:spcAft>
                <a:spcPts val="0"/>
              </a:spcAft>
              <a:buNone/>
            </a:pPr>
            <a:r>
              <a:t/>
            </a:r>
            <a:endParaRPr sz="1800">
              <a:solidFill>
                <a:srgbClr val="FFFF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19" name="Shape 519"/>
        <p:cNvGrpSpPr/>
        <p:nvPr/>
      </p:nvGrpSpPr>
      <p:grpSpPr>
        <a:xfrm>
          <a:off x="0" y="0"/>
          <a:ext cx="0" cy="0"/>
          <a:chOff x="0" y="0"/>
          <a:chExt cx="0" cy="0"/>
        </a:xfrm>
      </p:grpSpPr>
      <p:sp>
        <p:nvSpPr>
          <p:cNvPr id="520" name="Google Shape;520;p38"/>
          <p:cNvSpPr txBox="1"/>
          <p:nvPr>
            <p:ph type="title"/>
          </p:nvPr>
        </p:nvSpPr>
        <p:spPr>
          <a:xfrm>
            <a:off x="0" y="32609"/>
            <a:ext cx="7759970" cy="92183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2400"/>
              <a:buFont typeface="Arial"/>
              <a:buNone/>
            </a:pPr>
            <a:r>
              <a:rPr lang="en-US">
                <a:solidFill>
                  <a:srgbClr val="92D050"/>
                </a:solidFill>
              </a:rPr>
              <a:t>XRISM X-Ray Mirror Assemblies</a:t>
            </a:r>
            <a:endParaRPr/>
          </a:p>
        </p:txBody>
      </p:sp>
      <p:sp>
        <p:nvSpPr>
          <p:cNvPr id="521" name="Google Shape;521;p38"/>
          <p:cNvSpPr txBox="1"/>
          <p:nvPr/>
        </p:nvSpPr>
        <p:spPr>
          <a:xfrm>
            <a:off x="628650" y="5624513"/>
            <a:ext cx="979433" cy="273844"/>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en-US" sz="600">
                <a:solidFill>
                  <a:srgbClr val="888888"/>
                </a:solidFill>
                <a:latin typeface="Arial"/>
                <a:ea typeface="Arial"/>
                <a:cs typeface="Arial"/>
                <a:sym typeface="Arial"/>
              </a:rPr>
              <a:t>2/22/23</a:t>
            </a:r>
            <a:endParaRPr sz="600">
              <a:solidFill>
                <a:srgbClr val="888888"/>
              </a:solidFill>
              <a:latin typeface="Arial"/>
              <a:ea typeface="Arial"/>
              <a:cs typeface="Arial"/>
              <a:sym typeface="Arial"/>
            </a:endParaRPr>
          </a:p>
        </p:txBody>
      </p:sp>
      <p:sp>
        <p:nvSpPr>
          <p:cNvPr id="522" name="Google Shape;522;p38"/>
          <p:cNvSpPr txBox="1"/>
          <p:nvPr/>
        </p:nvSpPr>
        <p:spPr>
          <a:xfrm>
            <a:off x="1608082" y="5624513"/>
            <a:ext cx="5935718" cy="273844"/>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600">
                <a:solidFill>
                  <a:srgbClr val="888888"/>
                </a:solidFill>
                <a:latin typeface="Arial"/>
                <a:ea typeface="Arial"/>
                <a:cs typeface="Arial"/>
                <a:sym typeface="Arial"/>
              </a:rPr>
              <a:t>(Document Name Here)</a:t>
            </a:r>
            <a:endParaRPr/>
          </a:p>
          <a:p>
            <a:pPr indent="0" lvl="0" marL="0" marR="0" rtl="0" algn="ctr">
              <a:spcBef>
                <a:spcPts val="0"/>
              </a:spcBef>
              <a:spcAft>
                <a:spcPts val="0"/>
              </a:spcAft>
              <a:buNone/>
            </a:pPr>
            <a:r>
              <a:rPr lang="en-US" sz="600">
                <a:solidFill>
                  <a:srgbClr val="888888"/>
                </a:solidFill>
                <a:latin typeface="Arial"/>
                <a:ea typeface="Arial"/>
                <a:cs typeface="Arial"/>
                <a:sym typeface="Arial"/>
              </a:rPr>
              <a:t>Use or disclosure of data contained on this page is subject to the restriction(s) on the title page of this document.</a:t>
            </a:r>
            <a:endParaRPr/>
          </a:p>
          <a:p>
            <a:pPr indent="0" lvl="0" marL="0" marR="0" rtl="0" algn="ctr">
              <a:spcBef>
                <a:spcPts val="0"/>
              </a:spcBef>
              <a:spcAft>
                <a:spcPts val="0"/>
              </a:spcAft>
              <a:buNone/>
            </a:pPr>
            <a:r>
              <a:t/>
            </a:r>
            <a:endParaRPr sz="600">
              <a:solidFill>
                <a:srgbClr val="888888"/>
              </a:solidFill>
              <a:latin typeface="Arial"/>
              <a:ea typeface="Arial"/>
              <a:cs typeface="Arial"/>
              <a:sym typeface="Arial"/>
            </a:endParaRPr>
          </a:p>
        </p:txBody>
      </p:sp>
      <p:sp>
        <p:nvSpPr>
          <p:cNvPr id="523" name="Google Shape;523;p38"/>
          <p:cNvSpPr txBox="1"/>
          <p:nvPr/>
        </p:nvSpPr>
        <p:spPr>
          <a:xfrm>
            <a:off x="7535917" y="5624513"/>
            <a:ext cx="979433" cy="273844"/>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lang="en-US" sz="600">
                <a:solidFill>
                  <a:srgbClr val="888888"/>
                </a:solidFill>
                <a:latin typeface="Arial"/>
                <a:ea typeface="Arial"/>
                <a:cs typeface="Arial"/>
                <a:sym typeface="Arial"/>
              </a:rPr>
              <a:t>‹#›</a:t>
            </a:fld>
            <a:endParaRPr sz="600">
              <a:solidFill>
                <a:srgbClr val="888888"/>
              </a:solidFill>
              <a:latin typeface="Arial"/>
              <a:ea typeface="Arial"/>
              <a:cs typeface="Arial"/>
              <a:sym typeface="Arial"/>
            </a:endParaRPr>
          </a:p>
        </p:txBody>
      </p:sp>
      <p:pic>
        <p:nvPicPr>
          <p:cNvPr id="524" name="Google Shape;524;p38"/>
          <p:cNvPicPr preferRelativeResize="0"/>
          <p:nvPr/>
        </p:nvPicPr>
        <p:blipFill rotWithShape="1">
          <a:blip r:embed="rId3">
            <a:alphaModFix/>
          </a:blip>
          <a:srcRect b="0" l="0" r="0" t="0"/>
          <a:stretch/>
        </p:blipFill>
        <p:spPr>
          <a:xfrm>
            <a:off x="365421" y="1626607"/>
            <a:ext cx="8418559" cy="4271750"/>
          </a:xfrm>
          <a:prstGeom prst="rect">
            <a:avLst/>
          </a:prstGeom>
          <a:noFill/>
          <a:ln>
            <a:noFill/>
          </a:ln>
        </p:spPr>
      </p:pic>
      <p:sp>
        <p:nvSpPr>
          <p:cNvPr id="525" name="Google Shape;525;p38"/>
          <p:cNvSpPr txBox="1"/>
          <p:nvPr/>
        </p:nvSpPr>
        <p:spPr>
          <a:xfrm>
            <a:off x="3420723" y="5619227"/>
            <a:ext cx="2348720"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50">
                <a:solidFill>
                  <a:schemeClr val="dk1"/>
                </a:solidFill>
                <a:latin typeface="Arial"/>
                <a:ea typeface="Arial"/>
                <a:cs typeface="Arial"/>
                <a:sym typeface="Arial"/>
              </a:rPr>
              <a:t>(thermal shield not installed)</a:t>
            </a:r>
            <a:endParaRPr/>
          </a:p>
        </p:txBody>
      </p:sp>
      <p:sp>
        <p:nvSpPr>
          <p:cNvPr id="526" name="Google Shape;526;p38"/>
          <p:cNvSpPr txBox="1"/>
          <p:nvPr/>
        </p:nvSpPr>
        <p:spPr>
          <a:xfrm>
            <a:off x="5991500" y="1164207"/>
            <a:ext cx="1820724"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FFFF00"/>
                </a:solidFill>
                <a:latin typeface="Arial"/>
                <a:ea typeface="Arial"/>
                <a:cs typeface="Arial"/>
                <a:sym typeface="Arial"/>
              </a:rPr>
              <a:t>Resolve</a:t>
            </a:r>
            <a:endParaRPr/>
          </a:p>
        </p:txBody>
      </p:sp>
      <p:sp>
        <p:nvSpPr>
          <p:cNvPr id="527" name="Google Shape;527;p38"/>
          <p:cNvSpPr txBox="1"/>
          <p:nvPr/>
        </p:nvSpPr>
        <p:spPr>
          <a:xfrm>
            <a:off x="1981203" y="1164207"/>
            <a:ext cx="1820724"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FFFF00"/>
                </a:solidFill>
                <a:latin typeface="Arial"/>
                <a:ea typeface="Arial"/>
                <a:cs typeface="Arial"/>
                <a:sym typeface="Arial"/>
              </a:rPr>
              <a:t>Xtend</a:t>
            </a:r>
            <a:endParaRPr b="1" sz="1800">
              <a:solidFill>
                <a:srgbClr val="FFFF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1" name="Shape 531"/>
        <p:cNvGrpSpPr/>
        <p:nvPr/>
      </p:nvGrpSpPr>
      <p:grpSpPr>
        <a:xfrm>
          <a:off x="0" y="0"/>
          <a:ext cx="0" cy="0"/>
          <a:chOff x="0" y="0"/>
          <a:chExt cx="0" cy="0"/>
        </a:xfrm>
      </p:grpSpPr>
      <p:sp>
        <p:nvSpPr>
          <p:cNvPr id="532" name="Google Shape;532;p39"/>
          <p:cNvSpPr txBox="1"/>
          <p:nvPr>
            <p:ph type="title"/>
          </p:nvPr>
        </p:nvSpPr>
        <p:spPr>
          <a:xfrm>
            <a:off x="0" y="32609"/>
            <a:ext cx="7759970" cy="92183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2400"/>
              <a:buFont typeface="Arial"/>
              <a:buNone/>
            </a:pPr>
            <a:r>
              <a:rPr lang="en-US">
                <a:solidFill>
                  <a:srgbClr val="92D050"/>
                </a:solidFill>
              </a:rPr>
              <a:t>XRISM X-Ray Mirror Assemblies</a:t>
            </a:r>
            <a:endParaRPr/>
          </a:p>
        </p:txBody>
      </p:sp>
      <p:sp>
        <p:nvSpPr>
          <p:cNvPr id="533" name="Google Shape;533;p39"/>
          <p:cNvSpPr txBox="1"/>
          <p:nvPr/>
        </p:nvSpPr>
        <p:spPr>
          <a:xfrm>
            <a:off x="5991500" y="1164207"/>
            <a:ext cx="1820724"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FFFF00"/>
                </a:solidFill>
                <a:latin typeface="Arial"/>
                <a:ea typeface="Arial"/>
                <a:cs typeface="Arial"/>
                <a:sym typeface="Arial"/>
              </a:rPr>
              <a:t>Resolve</a:t>
            </a:r>
            <a:endParaRPr/>
          </a:p>
        </p:txBody>
      </p:sp>
      <p:sp>
        <p:nvSpPr>
          <p:cNvPr id="534" name="Google Shape;534;p39"/>
          <p:cNvSpPr txBox="1"/>
          <p:nvPr/>
        </p:nvSpPr>
        <p:spPr>
          <a:xfrm>
            <a:off x="1981203" y="1164207"/>
            <a:ext cx="1820724"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FFFF00"/>
                </a:solidFill>
                <a:latin typeface="Arial"/>
                <a:ea typeface="Arial"/>
                <a:cs typeface="Arial"/>
                <a:sym typeface="Arial"/>
              </a:rPr>
              <a:t>Xtend</a:t>
            </a:r>
            <a:endParaRPr b="1" sz="1800">
              <a:solidFill>
                <a:srgbClr val="FFFF00"/>
              </a:solidFill>
              <a:latin typeface="Arial"/>
              <a:ea typeface="Arial"/>
              <a:cs typeface="Arial"/>
              <a:sym typeface="Arial"/>
            </a:endParaRPr>
          </a:p>
        </p:txBody>
      </p:sp>
      <p:pic>
        <p:nvPicPr>
          <p:cNvPr descr="A picture containing indoor&#10;&#10;Description automatically generated" id="535" name="Google Shape;535;p39"/>
          <p:cNvPicPr preferRelativeResize="0"/>
          <p:nvPr/>
        </p:nvPicPr>
        <p:blipFill rotWithShape="1">
          <a:blip r:embed="rId3">
            <a:alphaModFix/>
          </a:blip>
          <a:srcRect b="0" l="0" r="0" t="0"/>
          <a:stretch/>
        </p:blipFill>
        <p:spPr>
          <a:xfrm>
            <a:off x="176170" y="2147580"/>
            <a:ext cx="4283977" cy="3212983"/>
          </a:xfrm>
          <a:prstGeom prst="rect">
            <a:avLst/>
          </a:prstGeom>
          <a:noFill/>
          <a:ln>
            <a:noFill/>
          </a:ln>
        </p:spPr>
      </p:pic>
      <p:pic>
        <p:nvPicPr>
          <p:cNvPr descr="A model of a space ship&#10;&#10;Description automatically generated with low confidence" id="536" name="Google Shape;536;p39"/>
          <p:cNvPicPr preferRelativeResize="0"/>
          <p:nvPr/>
        </p:nvPicPr>
        <p:blipFill rotWithShape="1">
          <a:blip r:embed="rId4">
            <a:alphaModFix/>
          </a:blip>
          <a:srcRect b="0" l="0" r="0" t="0"/>
          <a:stretch/>
        </p:blipFill>
        <p:spPr>
          <a:xfrm>
            <a:off x="4647501" y="2147581"/>
            <a:ext cx="4283977" cy="3212983"/>
          </a:xfrm>
          <a:prstGeom prst="rect">
            <a:avLst/>
          </a:prstGeom>
          <a:noFill/>
          <a:ln>
            <a:noFill/>
          </a:ln>
        </p:spPr>
      </p:pic>
      <p:sp>
        <p:nvSpPr>
          <p:cNvPr id="537" name="Google Shape;537;p39"/>
          <p:cNvSpPr txBox="1"/>
          <p:nvPr/>
        </p:nvSpPr>
        <p:spPr>
          <a:xfrm>
            <a:off x="1518407" y="5813571"/>
            <a:ext cx="4194496"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FFFF00"/>
                </a:solidFill>
                <a:latin typeface="Arial"/>
                <a:ea typeface="Arial"/>
                <a:cs typeface="Arial"/>
                <a:sym typeface="Arial"/>
              </a:rPr>
              <a:t>With thermal shields attached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4" name="Shape 154"/>
        <p:cNvGrpSpPr/>
        <p:nvPr/>
      </p:nvGrpSpPr>
      <p:grpSpPr>
        <a:xfrm>
          <a:off x="0" y="0"/>
          <a:ext cx="0" cy="0"/>
          <a:chOff x="0" y="0"/>
          <a:chExt cx="0" cy="0"/>
        </a:xfrm>
      </p:grpSpPr>
      <p:sp>
        <p:nvSpPr>
          <p:cNvPr id="155" name="Google Shape;155;p4"/>
          <p:cNvSpPr txBox="1"/>
          <p:nvPr>
            <p:ph type="title"/>
          </p:nvPr>
        </p:nvSpPr>
        <p:spPr>
          <a:xfrm>
            <a:off x="350875" y="1"/>
            <a:ext cx="5521235" cy="920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3200"/>
              <a:buFont typeface="Helvetica Neue"/>
              <a:buNone/>
            </a:pPr>
            <a:r>
              <a:rPr b="1" lang="en-US">
                <a:solidFill>
                  <a:srgbClr val="92D050"/>
                </a:solidFill>
                <a:latin typeface="Helvetica Neue"/>
                <a:ea typeface="Helvetica Neue"/>
                <a:cs typeface="Helvetica Neue"/>
                <a:sym typeface="Helvetica Neue"/>
              </a:rPr>
              <a:t>“</a:t>
            </a:r>
            <a:r>
              <a:rPr b="1" i="1" lang="en-US">
                <a:solidFill>
                  <a:srgbClr val="92D050"/>
                </a:solidFill>
                <a:latin typeface="Helvetica Neue"/>
                <a:ea typeface="Helvetica Neue"/>
                <a:cs typeface="Helvetica Neue"/>
                <a:sym typeface="Helvetica Neue"/>
              </a:rPr>
              <a:t>Xtend</a:t>
            </a:r>
            <a:r>
              <a:rPr b="1" lang="en-US">
                <a:solidFill>
                  <a:srgbClr val="92D050"/>
                </a:solidFill>
                <a:latin typeface="Helvetica Neue"/>
                <a:ea typeface="Helvetica Neue"/>
                <a:cs typeface="Helvetica Neue"/>
                <a:sym typeface="Helvetica Neue"/>
              </a:rPr>
              <a:t>” Imaging Camera</a:t>
            </a:r>
            <a:endParaRPr b="1">
              <a:solidFill>
                <a:srgbClr val="92D050"/>
              </a:solidFill>
              <a:latin typeface="Helvetica Neue"/>
              <a:ea typeface="Helvetica Neue"/>
              <a:cs typeface="Helvetica Neue"/>
              <a:sym typeface="Helvetica Neue"/>
            </a:endParaRPr>
          </a:p>
        </p:txBody>
      </p:sp>
      <p:sp>
        <p:nvSpPr>
          <p:cNvPr id="156" name="Google Shape;156;p4"/>
          <p:cNvSpPr txBox="1"/>
          <p:nvPr>
            <p:ph idx="1" type="body"/>
          </p:nvPr>
        </p:nvSpPr>
        <p:spPr>
          <a:xfrm>
            <a:off x="211667" y="964408"/>
            <a:ext cx="8710083" cy="29546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FF00"/>
              </a:buClr>
              <a:buSzPts val="2800"/>
              <a:buChar char="•"/>
            </a:pPr>
            <a:r>
              <a:rPr lang="en-US" sz="2800">
                <a:solidFill>
                  <a:srgbClr val="FFFF00"/>
                </a:solidFill>
                <a:latin typeface="Helvetica Neue"/>
                <a:ea typeface="Helvetica Neue"/>
                <a:cs typeface="Helvetica Neue"/>
                <a:sym typeface="Helvetica Neue"/>
              </a:rPr>
              <a:t>Large FOV, highly-sensitive X-ray CCD camera</a:t>
            </a:r>
            <a:endParaRPr/>
          </a:p>
          <a:p>
            <a:pPr indent="-228600" lvl="1" marL="685800" rtl="0" algn="l">
              <a:lnSpc>
                <a:spcPct val="90000"/>
              </a:lnSpc>
              <a:spcBef>
                <a:spcPts val="500"/>
              </a:spcBef>
              <a:spcAft>
                <a:spcPts val="0"/>
              </a:spcAft>
              <a:buClr>
                <a:srgbClr val="FFFF00"/>
              </a:buClr>
              <a:buSzPts val="2000"/>
              <a:buChar char="-"/>
            </a:pPr>
            <a:r>
              <a:rPr lang="en-US" sz="2000">
                <a:solidFill>
                  <a:srgbClr val="FFFF00"/>
                </a:solidFill>
                <a:latin typeface="Helvetica Neue"/>
                <a:ea typeface="Helvetica Neue"/>
                <a:cs typeface="Helvetica Neue"/>
                <a:sym typeface="Helvetica Neue"/>
              </a:rPr>
              <a:t>The largest FOV of 38′×38′ among focal-plane X-ray CCD cameras flown to space so far, complementary to Resolve</a:t>
            </a:r>
            <a:endParaRPr/>
          </a:p>
          <a:p>
            <a:pPr indent="-228600" lvl="1" marL="685800" rtl="0" algn="l">
              <a:lnSpc>
                <a:spcPct val="90000"/>
              </a:lnSpc>
              <a:spcBef>
                <a:spcPts val="500"/>
              </a:spcBef>
              <a:spcAft>
                <a:spcPts val="0"/>
              </a:spcAft>
              <a:buClr>
                <a:srgbClr val="FFFF00"/>
              </a:buClr>
              <a:buSzPts val="2000"/>
              <a:buChar char="-"/>
            </a:pPr>
            <a:r>
              <a:rPr lang="en-US" sz="2000">
                <a:solidFill>
                  <a:srgbClr val="FFFF00"/>
                </a:solidFill>
                <a:latin typeface="Helvetica Neue"/>
                <a:ea typeface="Helvetica Neue"/>
                <a:cs typeface="Helvetica Neue"/>
                <a:sym typeface="Helvetica Neue"/>
              </a:rPr>
              <a:t>Back-illuminated P-ch CCDs with a depletion layer thickness of 200 μm, high detection efficiency in 0.4-13 keV</a:t>
            </a:r>
            <a:endParaRPr/>
          </a:p>
          <a:p>
            <a:pPr indent="-228600" lvl="1" marL="685800" rtl="0" algn="l">
              <a:lnSpc>
                <a:spcPct val="90000"/>
              </a:lnSpc>
              <a:spcBef>
                <a:spcPts val="500"/>
              </a:spcBef>
              <a:spcAft>
                <a:spcPts val="0"/>
              </a:spcAft>
              <a:buClr>
                <a:srgbClr val="FFFF00"/>
              </a:buClr>
              <a:buSzPts val="2000"/>
              <a:buChar char="-"/>
            </a:pPr>
            <a:r>
              <a:rPr lang="en-US">
                <a:solidFill>
                  <a:srgbClr val="FFFF00"/>
                </a:solidFill>
                <a:latin typeface="Helvetica Neue"/>
                <a:ea typeface="Helvetica Neue"/>
                <a:cs typeface="Helvetica Neue"/>
                <a:sym typeface="Helvetica Neue"/>
              </a:rPr>
              <a:t>~ 190 eV energy resolution (FWHM) at 6 keV.</a:t>
            </a:r>
            <a:endParaRPr sz="2000">
              <a:solidFill>
                <a:srgbClr val="FFFF00"/>
              </a:solidFill>
              <a:latin typeface="Helvetica Neue"/>
              <a:ea typeface="Helvetica Neue"/>
              <a:cs typeface="Helvetica Neue"/>
              <a:sym typeface="Helvetica Neue"/>
            </a:endParaRPr>
          </a:p>
        </p:txBody>
      </p:sp>
      <p:pic>
        <p:nvPicPr>
          <p:cNvPr id="157" name="Google Shape;157;p4"/>
          <p:cNvPicPr preferRelativeResize="0"/>
          <p:nvPr/>
        </p:nvPicPr>
        <p:blipFill rotWithShape="1">
          <a:blip r:embed="rId3">
            <a:alphaModFix/>
          </a:blip>
          <a:srcRect b="0" l="0" r="0" t="0"/>
          <a:stretch/>
        </p:blipFill>
        <p:spPr>
          <a:xfrm>
            <a:off x="1263774" y="3062304"/>
            <a:ext cx="2645495" cy="3563695"/>
          </a:xfrm>
          <a:prstGeom prst="rect">
            <a:avLst/>
          </a:prstGeom>
          <a:noFill/>
          <a:ln>
            <a:noFill/>
          </a:ln>
          <a:effectLst>
            <a:outerShdw blurRad="63500" rotWithShape="0" dir="5400000" dist="25400">
              <a:srgbClr val="000000">
                <a:alpha val="49803"/>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41" name="Shape 541"/>
        <p:cNvGrpSpPr/>
        <p:nvPr/>
      </p:nvGrpSpPr>
      <p:grpSpPr>
        <a:xfrm>
          <a:off x="0" y="0"/>
          <a:ext cx="0" cy="0"/>
          <a:chOff x="0" y="0"/>
          <a:chExt cx="0" cy="0"/>
        </a:xfrm>
      </p:grpSpPr>
      <p:sp>
        <p:nvSpPr>
          <p:cNvPr id="542" name="Google Shape;542;p40"/>
          <p:cNvSpPr txBox="1"/>
          <p:nvPr>
            <p:ph type="title"/>
          </p:nvPr>
        </p:nvSpPr>
        <p:spPr>
          <a:xfrm>
            <a:off x="69074" y="0"/>
            <a:ext cx="7759970" cy="92183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2400"/>
              <a:buFont typeface="Arial"/>
              <a:buNone/>
            </a:pPr>
            <a:r>
              <a:rPr i="1" lang="en-US">
                <a:solidFill>
                  <a:srgbClr val="92D050"/>
                </a:solidFill>
              </a:rPr>
              <a:t>Anticipated</a:t>
            </a:r>
            <a:r>
              <a:rPr lang="en-US">
                <a:solidFill>
                  <a:srgbClr val="92D050"/>
                </a:solidFill>
              </a:rPr>
              <a:t> Overall Effective Area Curve</a:t>
            </a:r>
            <a:endParaRPr/>
          </a:p>
        </p:txBody>
      </p:sp>
      <p:pic>
        <p:nvPicPr>
          <p:cNvPr id="543" name="Google Shape;543;p40"/>
          <p:cNvPicPr preferRelativeResize="0"/>
          <p:nvPr/>
        </p:nvPicPr>
        <p:blipFill rotWithShape="1">
          <a:blip r:embed="rId3">
            <a:alphaModFix/>
          </a:blip>
          <a:srcRect b="0" l="0" r="0" t="0"/>
          <a:stretch/>
        </p:blipFill>
        <p:spPr>
          <a:xfrm>
            <a:off x="622663" y="921834"/>
            <a:ext cx="7898674" cy="5641910"/>
          </a:xfrm>
          <a:prstGeom prst="rect">
            <a:avLst/>
          </a:prstGeom>
          <a:solidFill>
            <a:schemeClr val="lt1"/>
          </a:solidFill>
          <a:ln>
            <a:noFill/>
          </a:ln>
        </p:spPr>
      </p:pic>
      <p:sp>
        <p:nvSpPr>
          <p:cNvPr id="544" name="Google Shape;544;p40"/>
          <p:cNvSpPr txBox="1"/>
          <p:nvPr/>
        </p:nvSpPr>
        <p:spPr>
          <a:xfrm>
            <a:off x="6914644" y="1532710"/>
            <a:ext cx="914400"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2F5496"/>
                </a:solidFill>
                <a:latin typeface="Arial"/>
                <a:ea typeface="Arial"/>
                <a:cs typeface="Arial"/>
                <a:sym typeface="Arial"/>
              </a:rPr>
              <a:t>Astro-H</a:t>
            </a:r>
            <a:endParaRPr/>
          </a:p>
        </p:txBody>
      </p:sp>
      <p:sp>
        <p:nvSpPr>
          <p:cNvPr id="545" name="Google Shape;545;p40"/>
          <p:cNvSpPr txBox="1"/>
          <p:nvPr/>
        </p:nvSpPr>
        <p:spPr>
          <a:xfrm>
            <a:off x="4595088" y="4253218"/>
            <a:ext cx="2776756"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i="1" lang="en-US" sz="1800">
                <a:solidFill>
                  <a:srgbClr val="773380"/>
                </a:solidFill>
                <a:latin typeface="Arial"/>
                <a:ea typeface="Arial"/>
                <a:cs typeface="Arial"/>
                <a:sym typeface="Arial"/>
              </a:rPr>
              <a:t>XRISM plot in progress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49" name="Shape 549"/>
        <p:cNvGrpSpPr/>
        <p:nvPr/>
      </p:nvGrpSpPr>
      <p:grpSpPr>
        <a:xfrm>
          <a:off x="0" y="0"/>
          <a:ext cx="0" cy="0"/>
          <a:chOff x="0" y="0"/>
          <a:chExt cx="0" cy="0"/>
        </a:xfrm>
      </p:grpSpPr>
      <p:sp>
        <p:nvSpPr>
          <p:cNvPr id="550" name="Google Shape;550;p41"/>
          <p:cNvSpPr txBox="1"/>
          <p:nvPr>
            <p:ph type="title"/>
          </p:nvPr>
        </p:nvSpPr>
        <p:spPr>
          <a:xfrm>
            <a:off x="0" y="32609"/>
            <a:ext cx="7759970" cy="92183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2400"/>
              <a:buFont typeface="Arial"/>
              <a:buNone/>
            </a:pPr>
            <a:r>
              <a:rPr lang="en-US">
                <a:solidFill>
                  <a:srgbClr val="92D050"/>
                </a:solidFill>
              </a:rPr>
              <a:t>XRISM X-Ray Mirror Assemblies - Calibration</a:t>
            </a:r>
            <a:endParaRPr/>
          </a:p>
        </p:txBody>
      </p:sp>
      <p:sp>
        <p:nvSpPr>
          <p:cNvPr id="551" name="Google Shape;551;p41"/>
          <p:cNvSpPr txBox="1"/>
          <p:nvPr/>
        </p:nvSpPr>
        <p:spPr>
          <a:xfrm>
            <a:off x="748380" y="1155818"/>
            <a:ext cx="7833558" cy="2518560"/>
          </a:xfrm>
          <a:prstGeom prst="rect">
            <a:avLst/>
          </a:prstGeom>
          <a:noFill/>
          <a:ln>
            <a:noFill/>
          </a:ln>
        </p:spPr>
        <p:txBody>
          <a:bodyPr anchorCtr="0" anchor="t" bIns="45700" lIns="91425" spcFirstLastPara="1" rIns="91425" wrap="square" tIns="45700">
            <a:normAutofit lnSpcReduction="10000"/>
          </a:bodyPr>
          <a:lstStyle/>
          <a:p>
            <a:pPr indent="0" lvl="0" marL="0" marR="0" rtl="0" algn="l">
              <a:spcBef>
                <a:spcPts val="0"/>
              </a:spcBef>
              <a:spcAft>
                <a:spcPts val="0"/>
              </a:spcAft>
              <a:buNone/>
            </a:pPr>
            <a:r>
              <a:rPr b="1" lang="en-US" sz="1800">
                <a:solidFill>
                  <a:srgbClr val="FFFF00"/>
                </a:solidFill>
                <a:latin typeface="Arial"/>
                <a:ea typeface="Arial"/>
                <a:cs typeface="Arial"/>
                <a:sym typeface="Arial"/>
              </a:rPr>
              <a:t>Key performance characteristics that must be calibrated</a:t>
            </a:r>
            <a:endParaRPr/>
          </a:p>
          <a:p>
            <a:pPr indent="0" lvl="0" marL="0" marR="0" rtl="0" algn="l">
              <a:spcBef>
                <a:spcPts val="0"/>
              </a:spcBef>
              <a:spcAft>
                <a:spcPts val="0"/>
              </a:spcAft>
              <a:buNone/>
            </a:pPr>
            <a:r>
              <a:t/>
            </a:r>
            <a:endParaRPr b="1" sz="1800">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ts val="1800"/>
              <a:buFont typeface="Arial"/>
              <a:buChar char="•"/>
            </a:pPr>
            <a:r>
              <a:rPr b="1" lang="en-US" sz="1800">
                <a:solidFill>
                  <a:srgbClr val="FFFF00"/>
                </a:solidFill>
                <a:latin typeface="Arial"/>
                <a:ea typeface="Arial"/>
                <a:cs typeface="Arial"/>
                <a:sym typeface="Arial"/>
              </a:rPr>
              <a:t>Point spread function (PSF) – Half-Power Diameter and FWHM</a:t>
            </a:r>
            <a:endParaRPr/>
          </a:p>
          <a:p>
            <a:pPr indent="-171450" lvl="0" marL="285750" marR="0" rtl="0" algn="l">
              <a:spcBef>
                <a:spcPts val="0"/>
              </a:spcBef>
              <a:spcAft>
                <a:spcPts val="0"/>
              </a:spcAft>
              <a:buClr>
                <a:schemeClr val="dk1"/>
              </a:buClr>
              <a:buSzPts val="1800"/>
              <a:buFont typeface="Arial"/>
              <a:buNone/>
            </a:pPr>
            <a:r>
              <a:t/>
            </a:r>
            <a:endParaRPr b="1" sz="1800">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ts val="1800"/>
              <a:buFont typeface="Arial"/>
              <a:buChar char="•"/>
            </a:pPr>
            <a:r>
              <a:rPr b="1" lang="en-US" sz="1800">
                <a:solidFill>
                  <a:srgbClr val="FFFF00"/>
                </a:solidFill>
                <a:latin typeface="Arial"/>
                <a:ea typeface="Arial"/>
                <a:cs typeface="Arial"/>
                <a:sym typeface="Arial"/>
              </a:rPr>
              <a:t>Effective area</a:t>
            </a:r>
            <a:endParaRPr/>
          </a:p>
          <a:p>
            <a:pPr indent="-171450" lvl="0" marL="285750" marR="0" rtl="0" algn="l">
              <a:spcBef>
                <a:spcPts val="0"/>
              </a:spcBef>
              <a:spcAft>
                <a:spcPts val="0"/>
              </a:spcAft>
              <a:buClr>
                <a:schemeClr val="dk1"/>
              </a:buClr>
              <a:buSzPts val="1800"/>
              <a:buFont typeface="Arial"/>
              <a:buNone/>
            </a:pPr>
            <a:r>
              <a:t/>
            </a:r>
            <a:endParaRPr b="1" sz="1800">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ts val="1800"/>
              <a:buFont typeface="Arial"/>
              <a:buChar char="•"/>
            </a:pPr>
            <a:r>
              <a:rPr b="1" lang="en-US" sz="1800">
                <a:solidFill>
                  <a:srgbClr val="FFFF00"/>
                </a:solidFill>
                <a:latin typeface="Arial"/>
                <a:ea typeface="Arial"/>
                <a:cs typeface="Arial"/>
                <a:sym typeface="Arial"/>
              </a:rPr>
              <a:t>Off-axis response</a:t>
            </a:r>
            <a:endParaRPr/>
          </a:p>
          <a:p>
            <a:pPr indent="-171450" lvl="0" marL="285750" marR="0" rtl="0" algn="l">
              <a:spcBef>
                <a:spcPts val="0"/>
              </a:spcBef>
              <a:spcAft>
                <a:spcPts val="0"/>
              </a:spcAft>
              <a:buClr>
                <a:schemeClr val="dk1"/>
              </a:buClr>
              <a:buSzPts val="1800"/>
              <a:buFont typeface="Arial"/>
              <a:buNone/>
            </a:pPr>
            <a:r>
              <a:t/>
            </a:r>
            <a:endParaRPr b="1" sz="1800">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ts val="1800"/>
              <a:buFont typeface="Arial"/>
              <a:buChar char="•"/>
            </a:pPr>
            <a:r>
              <a:rPr b="1" lang="en-US" sz="1800">
                <a:solidFill>
                  <a:srgbClr val="FFFF00"/>
                </a:solidFill>
                <a:latin typeface="Arial"/>
                <a:ea typeface="Arial"/>
                <a:cs typeface="Arial"/>
                <a:sym typeface="Arial"/>
              </a:rPr>
              <a:t>Vignetting</a:t>
            </a:r>
            <a:endParaRPr/>
          </a:p>
          <a:p>
            <a:pPr indent="0" lvl="0" marL="0" marR="0" rtl="0" algn="l">
              <a:spcBef>
                <a:spcPts val="0"/>
              </a:spcBef>
              <a:spcAft>
                <a:spcPts val="0"/>
              </a:spcAft>
              <a:buNone/>
            </a:pPr>
            <a:r>
              <a:t/>
            </a:r>
            <a:endParaRPr b="1" sz="1800">
              <a:solidFill>
                <a:srgbClr val="FFFF00"/>
              </a:solidFill>
              <a:latin typeface="Arial"/>
              <a:ea typeface="Arial"/>
              <a:cs typeface="Arial"/>
              <a:sym typeface="Arial"/>
            </a:endParaRPr>
          </a:p>
          <a:p>
            <a:pPr indent="0" lvl="0" marL="0" marR="0" rtl="0" algn="l">
              <a:spcBef>
                <a:spcPts val="0"/>
              </a:spcBef>
              <a:spcAft>
                <a:spcPts val="0"/>
              </a:spcAft>
              <a:buNone/>
            </a:pPr>
            <a:r>
              <a:t/>
            </a:r>
            <a:endParaRPr b="1" sz="1800">
              <a:solidFill>
                <a:srgbClr val="FFFF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55" name="Shape 555"/>
        <p:cNvGrpSpPr/>
        <p:nvPr/>
      </p:nvGrpSpPr>
      <p:grpSpPr>
        <a:xfrm>
          <a:off x="0" y="0"/>
          <a:ext cx="0" cy="0"/>
          <a:chOff x="0" y="0"/>
          <a:chExt cx="0" cy="0"/>
        </a:xfrm>
      </p:grpSpPr>
      <p:sp>
        <p:nvSpPr>
          <p:cNvPr id="556" name="Google Shape;556;p42"/>
          <p:cNvSpPr txBox="1"/>
          <p:nvPr>
            <p:ph type="title"/>
          </p:nvPr>
        </p:nvSpPr>
        <p:spPr>
          <a:xfrm>
            <a:off x="226502" y="0"/>
            <a:ext cx="7759970" cy="92183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2400"/>
              <a:buFont typeface="Arial"/>
              <a:buNone/>
            </a:pPr>
            <a:r>
              <a:rPr lang="en-US">
                <a:solidFill>
                  <a:srgbClr val="92D050"/>
                </a:solidFill>
              </a:rPr>
              <a:t>Data Distribution</a:t>
            </a:r>
            <a:endParaRPr/>
          </a:p>
        </p:txBody>
      </p:sp>
      <p:sp>
        <p:nvSpPr>
          <p:cNvPr id="557" name="Google Shape;557;p42"/>
          <p:cNvSpPr txBox="1"/>
          <p:nvPr/>
        </p:nvSpPr>
        <p:spPr>
          <a:xfrm>
            <a:off x="748380" y="1155818"/>
            <a:ext cx="7833558" cy="3718186"/>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lang="en-US" sz="1800">
                <a:solidFill>
                  <a:srgbClr val="FFFF00"/>
                </a:solidFill>
                <a:latin typeface="Arial"/>
                <a:ea typeface="Arial"/>
                <a:cs typeface="Arial"/>
                <a:sym typeface="Arial"/>
              </a:rPr>
              <a:t>JAXA is responsible for the creation of First Fits Files</a:t>
            </a:r>
            <a:endParaRPr/>
          </a:p>
          <a:p>
            <a:pPr indent="0" lvl="0" marL="0" marR="0" rtl="0" algn="l">
              <a:spcBef>
                <a:spcPts val="0"/>
              </a:spcBef>
              <a:spcAft>
                <a:spcPts val="0"/>
              </a:spcAft>
              <a:buNone/>
            </a:pPr>
            <a:r>
              <a:t/>
            </a:r>
            <a:endParaRPr sz="1800">
              <a:solidFill>
                <a:srgbClr val="FFFF00"/>
              </a:solidFill>
              <a:latin typeface="Arial"/>
              <a:ea typeface="Arial"/>
              <a:cs typeface="Arial"/>
              <a:sym typeface="Arial"/>
            </a:endParaRPr>
          </a:p>
          <a:p>
            <a:pPr indent="0" lvl="0" marL="0" marR="0" rtl="0" algn="l">
              <a:spcBef>
                <a:spcPts val="0"/>
              </a:spcBef>
              <a:spcAft>
                <a:spcPts val="0"/>
              </a:spcAft>
              <a:buNone/>
            </a:pPr>
            <a:r>
              <a:rPr lang="en-US" sz="1800">
                <a:solidFill>
                  <a:srgbClr val="FFFF00"/>
                </a:solidFill>
                <a:latin typeface="Arial"/>
                <a:ea typeface="Arial"/>
                <a:cs typeface="Arial"/>
                <a:sym typeface="Arial"/>
              </a:rPr>
              <a:t>These are made available to the NASA Science Data Center (Goddard Space Flight Center) and they run pipeline software to produce calibrated FITS files for data analysis.</a:t>
            </a:r>
            <a:endParaRPr/>
          </a:p>
          <a:p>
            <a:pPr indent="0" lvl="0" marL="0" marR="0" rtl="0" algn="l">
              <a:spcBef>
                <a:spcPts val="0"/>
              </a:spcBef>
              <a:spcAft>
                <a:spcPts val="0"/>
              </a:spcAft>
              <a:buNone/>
            </a:pPr>
            <a:r>
              <a:t/>
            </a:r>
            <a:endParaRPr sz="1800">
              <a:solidFill>
                <a:srgbClr val="FFFF00"/>
              </a:solidFill>
              <a:latin typeface="Arial"/>
              <a:ea typeface="Arial"/>
              <a:cs typeface="Arial"/>
              <a:sym typeface="Arial"/>
            </a:endParaRPr>
          </a:p>
          <a:p>
            <a:pPr indent="0" lvl="0" marL="0" marR="0" rtl="0" algn="l">
              <a:spcBef>
                <a:spcPts val="0"/>
              </a:spcBef>
              <a:spcAft>
                <a:spcPts val="0"/>
              </a:spcAft>
              <a:buNone/>
            </a:pPr>
            <a:r>
              <a:rPr lang="en-US" sz="1800">
                <a:solidFill>
                  <a:srgbClr val="FFFF00"/>
                </a:solidFill>
                <a:latin typeface="Arial"/>
                <a:ea typeface="Arial"/>
                <a:cs typeface="Arial"/>
                <a:sym typeface="Arial"/>
              </a:rPr>
              <a:t>These files will be available to scientists observing under their respective space agencies (JAXA, NASA, ESA).</a:t>
            </a:r>
            <a:endParaRPr/>
          </a:p>
          <a:p>
            <a:pPr indent="0" lvl="0" marL="0" marR="0" rtl="0" algn="l">
              <a:spcBef>
                <a:spcPts val="0"/>
              </a:spcBef>
              <a:spcAft>
                <a:spcPts val="0"/>
              </a:spcAft>
              <a:buNone/>
            </a:pPr>
            <a:r>
              <a:t/>
            </a:r>
            <a:endParaRPr sz="1800">
              <a:solidFill>
                <a:srgbClr val="FFFF00"/>
              </a:solidFill>
              <a:latin typeface="Arial"/>
              <a:ea typeface="Arial"/>
              <a:cs typeface="Arial"/>
              <a:sym typeface="Arial"/>
            </a:endParaRPr>
          </a:p>
          <a:p>
            <a:pPr indent="0" lvl="0" marL="0" marR="0" rtl="0" algn="l">
              <a:spcBef>
                <a:spcPts val="0"/>
              </a:spcBef>
              <a:spcAft>
                <a:spcPts val="0"/>
              </a:spcAft>
              <a:buNone/>
            </a:pPr>
            <a:r>
              <a:t/>
            </a:r>
            <a:endParaRPr sz="1800">
              <a:solidFill>
                <a:srgbClr val="FFFF00"/>
              </a:solidFill>
              <a:latin typeface="Arial"/>
              <a:ea typeface="Arial"/>
              <a:cs typeface="Arial"/>
              <a:sym typeface="Arial"/>
            </a:endParaRPr>
          </a:p>
          <a:p>
            <a:pPr indent="0" lvl="0" marL="0" marR="0" rtl="0" algn="l">
              <a:spcBef>
                <a:spcPts val="0"/>
              </a:spcBef>
              <a:spcAft>
                <a:spcPts val="0"/>
              </a:spcAft>
              <a:buNone/>
            </a:pPr>
            <a:r>
              <a:t/>
            </a:r>
            <a:endParaRPr sz="1800">
              <a:solidFill>
                <a:srgbClr val="FFFF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61" name="Shape 561"/>
        <p:cNvGrpSpPr/>
        <p:nvPr/>
      </p:nvGrpSpPr>
      <p:grpSpPr>
        <a:xfrm>
          <a:off x="0" y="0"/>
          <a:ext cx="0" cy="0"/>
          <a:chOff x="0" y="0"/>
          <a:chExt cx="0" cy="0"/>
        </a:xfrm>
      </p:grpSpPr>
      <p:sp>
        <p:nvSpPr>
          <p:cNvPr id="562" name="Google Shape;562;p43"/>
          <p:cNvSpPr txBox="1"/>
          <p:nvPr>
            <p:ph type="title"/>
          </p:nvPr>
        </p:nvSpPr>
        <p:spPr>
          <a:xfrm>
            <a:off x="139891" y="71261"/>
            <a:ext cx="8183683" cy="8617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2800"/>
              <a:buFont typeface="Arial"/>
              <a:buNone/>
            </a:pPr>
            <a:r>
              <a:rPr lang="en-US" sz="2800">
                <a:solidFill>
                  <a:srgbClr val="92D050"/>
                </a:solidFill>
              </a:rPr>
              <a:t>Status</a:t>
            </a:r>
            <a:endParaRPr sz="2800">
              <a:solidFill>
                <a:srgbClr val="92D050"/>
              </a:solidFill>
            </a:endParaRPr>
          </a:p>
        </p:txBody>
      </p:sp>
      <p:sp>
        <p:nvSpPr>
          <p:cNvPr id="563" name="Google Shape;563;p43"/>
          <p:cNvSpPr txBox="1"/>
          <p:nvPr/>
        </p:nvSpPr>
        <p:spPr>
          <a:xfrm>
            <a:off x="771787" y="1300294"/>
            <a:ext cx="914400"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t/>
            </a:r>
            <a:endParaRPr b="1" sz="1800">
              <a:solidFill>
                <a:schemeClr val="dk1"/>
              </a:solidFill>
              <a:latin typeface="Arial"/>
              <a:ea typeface="Arial"/>
              <a:cs typeface="Arial"/>
              <a:sym typeface="Arial"/>
            </a:endParaRPr>
          </a:p>
        </p:txBody>
      </p:sp>
      <p:sp>
        <p:nvSpPr>
          <p:cNvPr id="564" name="Google Shape;564;p43"/>
          <p:cNvSpPr txBox="1"/>
          <p:nvPr/>
        </p:nvSpPr>
        <p:spPr>
          <a:xfrm>
            <a:off x="159392" y="1008775"/>
            <a:ext cx="4412608" cy="4840449"/>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lang="en-US" sz="1400">
                <a:solidFill>
                  <a:srgbClr val="FFFF00"/>
                </a:solidFill>
                <a:latin typeface="Arial"/>
                <a:ea typeface="Arial"/>
                <a:cs typeface="Arial"/>
                <a:sym typeface="Arial"/>
              </a:rPr>
              <a:t>Spacecraft is close to complete</a:t>
            </a:r>
            <a:endParaRPr/>
          </a:p>
          <a:p>
            <a:pPr indent="0" lvl="0" marL="0" marR="0" rtl="0" algn="l">
              <a:spcBef>
                <a:spcPts val="0"/>
              </a:spcBef>
              <a:spcAft>
                <a:spcPts val="0"/>
              </a:spcAft>
              <a:buNone/>
            </a:pPr>
            <a:r>
              <a:t/>
            </a:r>
            <a:endParaRPr sz="1400">
              <a:solidFill>
                <a:srgbClr val="FFFF00"/>
              </a:solidFill>
              <a:latin typeface="Arial"/>
              <a:ea typeface="Arial"/>
              <a:cs typeface="Arial"/>
              <a:sym typeface="Arial"/>
            </a:endParaRPr>
          </a:p>
          <a:p>
            <a:pPr indent="0" lvl="0" marL="0" marR="0" rtl="0" algn="l">
              <a:spcBef>
                <a:spcPts val="0"/>
              </a:spcBef>
              <a:spcAft>
                <a:spcPts val="0"/>
              </a:spcAft>
              <a:buNone/>
            </a:pPr>
            <a:r>
              <a:rPr lang="en-US" sz="1400">
                <a:solidFill>
                  <a:srgbClr val="FFFF00"/>
                </a:solidFill>
                <a:latin typeface="Arial"/>
                <a:ea typeface="Arial"/>
                <a:cs typeface="Arial"/>
                <a:sym typeface="Arial"/>
              </a:rPr>
              <a:t>Review process next month for readiness to ship to Tanegashima</a:t>
            </a:r>
            <a:endParaRPr sz="1400">
              <a:solidFill>
                <a:srgbClr val="FFFF00"/>
              </a:solidFill>
              <a:latin typeface="Arial"/>
              <a:ea typeface="Arial"/>
              <a:cs typeface="Arial"/>
              <a:sym typeface="Arial"/>
            </a:endParaRPr>
          </a:p>
          <a:p>
            <a:pPr indent="0" lvl="0" marL="0" marR="0" rtl="0" algn="l">
              <a:spcBef>
                <a:spcPts val="0"/>
              </a:spcBef>
              <a:spcAft>
                <a:spcPts val="0"/>
              </a:spcAft>
              <a:buNone/>
            </a:pPr>
            <a:r>
              <a:t/>
            </a:r>
            <a:endParaRPr sz="1400">
              <a:solidFill>
                <a:srgbClr val="FFFF00"/>
              </a:solidFill>
              <a:latin typeface="Arial"/>
              <a:ea typeface="Arial"/>
              <a:cs typeface="Arial"/>
              <a:sym typeface="Arial"/>
            </a:endParaRPr>
          </a:p>
          <a:p>
            <a:pPr indent="0" lvl="0" marL="0" marR="0" rtl="0" algn="l">
              <a:spcBef>
                <a:spcPts val="0"/>
              </a:spcBef>
              <a:spcAft>
                <a:spcPts val="0"/>
              </a:spcAft>
              <a:buNone/>
            </a:pPr>
            <a:r>
              <a:rPr lang="en-US" sz="1400">
                <a:solidFill>
                  <a:srgbClr val="FFFF00"/>
                </a:solidFill>
                <a:latin typeface="Arial"/>
                <a:ea typeface="Arial"/>
                <a:cs typeface="Arial"/>
                <a:sym typeface="Arial"/>
              </a:rPr>
              <a:t>XRISM will nominally ship in March</a:t>
            </a:r>
            <a:endParaRPr/>
          </a:p>
          <a:p>
            <a:pPr indent="0" lvl="0" marL="0" marR="0" rtl="0" algn="l">
              <a:spcBef>
                <a:spcPts val="0"/>
              </a:spcBef>
              <a:spcAft>
                <a:spcPts val="0"/>
              </a:spcAft>
              <a:buNone/>
            </a:pPr>
            <a:r>
              <a:t/>
            </a:r>
            <a:endParaRPr sz="1400">
              <a:solidFill>
                <a:srgbClr val="FFFF00"/>
              </a:solidFill>
              <a:latin typeface="Arial"/>
              <a:ea typeface="Arial"/>
              <a:cs typeface="Arial"/>
              <a:sym typeface="Arial"/>
            </a:endParaRPr>
          </a:p>
          <a:p>
            <a:pPr indent="0" lvl="0" marL="0" marR="0" rtl="0" algn="l">
              <a:spcBef>
                <a:spcPts val="0"/>
              </a:spcBef>
              <a:spcAft>
                <a:spcPts val="0"/>
              </a:spcAft>
              <a:buNone/>
            </a:pPr>
            <a:r>
              <a:rPr lang="en-US" sz="1400">
                <a:solidFill>
                  <a:srgbClr val="FFFF00"/>
                </a:solidFill>
                <a:latin typeface="Arial"/>
                <a:ea typeface="Arial"/>
                <a:cs typeface="Arial"/>
                <a:sym typeface="Arial"/>
              </a:rPr>
              <a:t>Launch planned for May.  Dual manifest with SLIM, so a pinpoint launch time each day for a couple of weeks.</a:t>
            </a:r>
            <a:endParaRPr/>
          </a:p>
          <a:p>
            <a:pPr indent="0" lvl="0" marL="0" marR="0" rtl="0" algn="l">
              <a:spcBef>
                <a:spcPts val="0"/>
              </a:spcBef>
              <a:spcAft>
                <a:spcPts val="0"/>
              </a:spcAft>
              <a:buNone/>
            </a:pPr>
            <a:r>
              <a:t/>
            </a:r>
            <a:endParaRPr sz="1400">
              <a:solidFill>
                <a:srgbClr val="FFFF00"/>
              </a:solidFill>
              <a:latin typeface="Arial"/>
              <a:ea typeface="Arial"/>
              <a:cs typeface="Arial"/>
              <a:sym typeface="Arial"/>
            </a:endParaRPr>
          </a:p>
          <a:p>
            <a:pPr indent="0" lvl="0" marL="0" marR="0" rtl="0" algn="l">
              <a:spcBef>
                <a:spcPts val="0"/>
              </a:spcBef>
              <a:spcAft>
                <a:spcPts val="0"/>
              </a:spcAft>
              <a:buNone/>
            </a:pPr>
            <a:r>
              <a:rPr lang="en-US" sz="1400">
                <a:solidFill>
                  <a:srgbClr val="FFFF00"/>
                </a:solidFill>
                <a:latin typeface="Arial"/>
                <a:ea typeface="Arial"/>
                <a:cs typeface="Arial"/>
                <a:sym typeface="Arial"/>
              </a:rPr>
              <a:t>Instrument performance has been thoroughly investigated and verified.</a:t>
            </a:r>
            <a:endParaRPr/>
          </a:p>
          <a:p>
            <a:pPr indent="0" lvl="0" marL="0" marR="0" rtl="0" algn="l">
              <a:spcBef>
                <a:spcPts val="0"/>
              </a:spcBef>
              <a:spcAft>
                <a:spcPts val="0"/>
              </a:spcAft>
              <a:buNone/>
            </a:pPr>
            <a:r>
              <a:t/>
            </a:r>
            <a:endParaRPr sz="1400">
              <a:solidFill>
                <a:srgbClr val="FFFF00"/>
              </a:solidFill>
              <a:latin typeface="Arial"/>
              <a:ea typeface="Arial"/>
              <a:cs typeface="Arial"/>
              <a:sym typeface="Arial"/>
            </a:endParaRPr>
          </a:p>
          <a:p>
            <a:pPr indent="0" lvl="0" marL="0" marR="0" rtl="0" algn="l">
              <a:spcBef>
                <a:spcPts val="0"/>
              </a:spcBef>
              <a:spcAft>
                <a:spcPts val="0"/>
              </a:spcAft>
              <a:buNone/>
            </a:pPr>
            <a:r>
              <a:rPr lang="en-US" sz="1400">
                <a:solidFill>
                  <a:srgbClr val="FFFF00"/>
                </a:solidFill>
                <a:latin typeface="Arial"/>
                <a:ea typeface="Arial"/>
                <a:cs typeface="Arial"/>
                <a:sym typeface="Arial"/>
              </a:rPr>
              <a:t>Instrument calibration measurements complete; calibration data base products are largely complete but there are data base items still in work.</a:t>
            </a:r>
            <a:endParaRPr/>
          </a:p>
          <a:p>
            <a:pPr indent="0" lvl="0" marL="0" marR="0" rtl="0" algn="l">
              <a:spcBef>
                <a:spcPts val="0"/>
              </a:spcBef>
              <a:spcAft>
                <a:spcPts val="0"/>
              </a:spcAft>
              <a:buNone/>
            </a:pPr>
            <a:r>
              <a:t/>
            </a:r>
            <a:endParaRPr sz="1400">
              <a:solidFill>
                <a:srgbClr val="FFFF00"/>
              </a:solidFill>
              <a:latin typeface="Arial"/>
              <a:ea typeface="Arial"/>
              <a:cs typeface="Arial"/>
              <a:sym typeface="Arial"/>
            </a:endParaRPr>
          </a:p>
          <a:p>
            <a:pPr indent="0" lvl="0" marL="0" marR="0" rtl="0" algn="l">
              <a:spcBef>
                <a:spcPts val="0"/>
              </a:spcBef>
              <a:spcAft>
                <a:spcPts val="0"/>
              </a:spcAft>
              <a:buNone/>
            </a:pPr>
            <a:r>
              <a:rPr lang="en-US" sz="1400">
                <a:solidFill>
                  <a:srgbClr val="FFFF00"/>
                </a:solidFill>
                <a:latin typeface="Arial"/>
                <a:ea typeface="Arial"/>
                <a:cs typeface="Arial"/>
                <a:sym typeface="Arial"/>
              </a:rPr>
              <a:t>Pipeline software making good progress – Build 6 will be released soon.</a:t>
            </a:r>
            <a:endParaRPr/>
          </a:p>
          <a:p>
            <a:pPr indent="0" lvl="0" marL="0" marR="0" rtl="0" algn="l">
              <a:spcBef>
                <a:spcPts val="0"/>
              </a:spcBef>
              <a:spcAft>
                <a:spcPts val="0"/>
              </a:spcAft>
              <a:buNone/>
            </a:pPr>
            <a:r>
              <a:t/>
            </a:r>
            <a:endParaRPr sz="1400">
              <a:solidFill>
                <a:srgbClr val="FFFF00"/>
              </a:solidFill>
              <a:latin typeface="Arial"/>
              <a:ea typeface="Arial"/>
              <a:cs typeface="Arial"/>
              <a:sym typeface="Arial"/>
            </a:endParaRPr>
          </a:p>
          <a:p>
            <a:pPr indent="0" lvl="0" marL="0" marR="0" rtl="0" algn="l">
              <a:spcBef>
                <a:spcPts val="0"/>
              </a:spcBef>
              <a:spcAft>
                <a:spcPts val="0"/>
              </a:spcAft>
              <a:buNone/>
            </a:pPr>
            <a:r>
              <a:rPr i="1" lang="en-US" sz="1400">
                <a:solidFill>
                  <a:srgbClr val="FFFF00"/>
                </a:solidFill>
                <a:latin typeface="Arial"/>
                <a:ea typeface="Arial"/>
                <a:cs typeface="Arial"/>
                <a:sym typeface="Arial"/>
              </a:rPr>
              <a:t>Almost there!</a:t>
            </a:r>
            <a:endParaRPr/>
          </a:p>
          <a:p>
            <a:pPr indent="0" lvl="0" marL="0" marR="0" rtl="0" algn="l">
              <a:spcBef>
                <a:spcPts val="0"/>
              </a:spcBef>
              <a:spcAft>
                <a:spcPts val="0"/>
              </a:spcAft>
              <a:buNone/>
            </a:pPr>
            <a:r>
              <a:t/>
            </a:r>
            <a:endParaRPr sz="1200">
              <a:solidFill>
                <a:srgbClr val="FFFF00"/>
              </a:solidFill>
              <a:latin typeface="Arial"/>
              <a:ea typeface="Arial"/>
              <a:cs typeface="Arial"/>
              <a:sym typeface="Arial"/>
            </a:endParaRPr>
          </a:p>
          <a:p>
            <a:pPr indent="0" lvl="0" marL="0" marR="0" rtl="0" algn="l">
              <a:spcBef>
                <a:spcPts val="0"/>
              </a:spcBef>
              <a:spcAft>
                <a:spcPts val="0"/>
              </a:spcAft>
              <a:buNone/>
            </a:pPr>
            <a:r>
              <a:t/>
            </a:r>
            <a:endParaRPr sz="1200">
              <a:solidFill>
                <a:srgbClr val="FFFF00"/>
              </a:solidFill>
              <a:latin typeface="Arial"/>
              <a:ea typeface="Arial"/>
              <a:cs typeface="Arial"/>
              <a:sym typeface="Arial"/>
            </a:endParaRPr>
          </a:p>
          <a:p>
            <a:pPr indent="0" lvl="0" marL="0" marR="0" rtl="0" algn="l">
              <a:spcBef>
                <a:spcPts val="0"/>
              </a:spcBef>
              <a:spcAft>
                <a:spcPts val="0"/>
              </a:spcAft>
              <a:buNone/>
            </a:pPr>
            <a:r>
              <a:t/>
            </a:r>
            <a:endParaRPr sz="1200">
              <a:solidFill>
                <a:srgbClr val="FFFF00"/>
              </a:solidFill>
              <a:latin typeface="Arial"/>
              <a:ea typeface="Arial"/>
              <a:cs typeface="Arial"/>
              <a:sym typeface="Arial"/>
            </a:endParaRPr>
          </a:p>
        </p:txBody>
      </p:sp>
      <p:pic>
        <p:nvPicPr>
          <p:cNvPr descr="A picture containing indoor, several&#10;&#10;Description automatically generated" id="565" name="Google Shape;565;p43"/>
          <p:cNvPicPr preferRelativeResize="0"/>
          <p:nvPr/>
        </p:nvPicPr>
        <p:blipFill rotWithShape="1">
          <a:blip r:embed="rId3">
            <a:alphaModFix/>
          </a:blip>
          <a:srcRect b="0" l="0" r="0" t="0"/>
          <a:stretch/>
        </p:blipFill>
        <p:spPr>
          <a:xfrm>
            <a:off x="4731392" y="0"/>
            <a:ext cx="4412608"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69" name="Shape 569"/>
        <p:cNvGrpSpPr/>
        <p:nvPr/>
      </p:nvGrpSpPr>
      <p:grpSpPr>
        <a:xfrm>
          <a:off x="0" y="0"/>
          <a:ext cx="0" cy="0"/>
          <a:chOff x="0" y="0"/>
          <a:chExt cx="0" cy="0"/>
        </a:xfrm>
      </p:grpSpPr>
      <p:sp>
        <p:nvSpPr>
          <p:cNvPr id="570" name="Google Shape;570;p44"/>
          <p:cNvSpPr txBox="1"/>
          <p:nvPr>
            <p:ph type="title"/>
          </p:nvPr>
        </p:nvSpPr>
        <p:spPr>
          <a:xfrm>
            <a:off x="139891" y="71261"/>
            <a:ext cx="8183683" cy="8617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2800"/>
              <a:buFont typeface="Arial"/>
              <a:buNone/>
            </a:pPr>
            <a:r>
              <a:rPr lang="en-US" sz="2800">
                <a:solidFill>
                  <a:srgbClr val="92D050"/>
                </a:solidFill>
              </a:rPr>
              <a:t>Conclusion</a:t>
            </a:r>
            <a:endParaRPr/>
          </a:p>
        </p:txBody>
      </p:sp>
      <p:sp>
        <p:nvSpPr>
          <p:cNvPr id="571" name="Google Shape;571;p44"/>
          <p:cNvSpPr txBox="1"/>
          <p:nvPr>
            <p:ph idx="1" type="body"/>
          </p:nvPr>
        </p:nvSpPr>
        <p:spPr>
          <a:xfrm>
            <a:off x="320389" y="965236"/>
            <a:ext cx="8539831" cy="5230731"/>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Clr>
                <a:srgbClr val="FFFF00"/>
              </a:buClr>
              <a:buSzPts val="2000"/>
              <a:buNone/>
            </a:pPr>
            <a:r>
              <a:rPr lang="en-US" sz="2000">
                <a:solidFill>
                  <a:srgbClr val="FFFF00"/>
                </a:solidFill>
              </a:rPr>
              <a:t>The XRISM mission is at hand – instruments are complete, spacecraft components have all been delivered and tested.</a:t>
            </a:r>
            <a:endParaRPr/>
          </a:p>
          <a:p>
            <a:pPr indent="0" lvl="0" marL="0" rtl="0" algn="l">
              <a:lnSpc>
                <a:spcPct val="110000"/>
              </a:lnSpc>
              <a:spcBef>
                <a:spcPts val="1000"/>
              </a:spcBef>
              <a:spcAft>
                <a:spcPts val="0"/>
              </a:spcAft>
              <a:buClr>
                <a:schemeClr val="dk1"/>
              </a:buClr>
              <a:buSzPts val="2000"/>
              <a:buNone/>
            </a:pPr>
            <a:r>
              <a:t/>
            </a:r>
            <a:endParaRPr sz="2000">
              <a:solidFill>
                <a:srgbClr val="FFFF00"/>
              </a:solidFill>
            </a:endParaRPr>
          </a:p>
          <a:p>
            <a:pPr indent="0" lvl="0" marL="0" rtl="0" algn="ctr">
              <a:lnSpc>
                <a:spcPct val="110000"/>
              </a:lnSpc>
              <a:spcBef>
                <a:spcPts val="1000"/>
              </a:spcBef>
              <a:spcAft>
                <a:spcPts val="0"/>
              </a:spcAft>
              <a:buClr>
                <a:srgbClr val="FFFF00"/>
              </a:buClr>
              <a:buSzPts val="2000"/>
              <a:buNone/>
            </a:pPr>
            <a:r>
              <a:rPr lang="en-US" sz="2000">
                <a:solidFill>
                  <a:srgbClr val="FFFF00"/>
                </a:solidFill>
              </a:rPr>
              <a:t>Time to get ready to use it!</a:t>
            </a:r>
            <a:endParaRPr/>
          </a:p>
          <a:p>
            <a:pPr indent="0" lvl="0" marL="0" rtl="0" algn="ctr">
              <a:lnSpc>
                <a:spcPct val="110000"/>
              </a:lnSpc>
              <a:spcBef>
                <a:spcPts val="1000"/>
              </a:spcBef>
              <a:spcAft>
                <a:spcPts val="0"/>
              </a:spcAft>
              <a:buClr>
                <a:schemeClr val="dk1"/>
              </a:buClr>
              <a:buSzPts val="2000"/>
              <a:buNone/>
            </a:pPr>
            <a:r>
              <a:t/>
            </a:r>
            <a:endParaRPr sz="2000">
              <a:solidFill>
                <a:srgbClr val="FFFF00"/>
              </a:solidFill>
            </a:endParaRPr>
          </a:p>
          <a:p>
            <a:pPr indent="0" lvl="0" marL="0" rtl="0" algn="ctr">
              <a:lnSpc>
                <a:spcPct val="110000"/>
              </a:lnSpc>
              <a:spcBef>
                <a:spcPts val="1000"/>
              </a:spcBef>
              <a:spcAft>
                <a:spcPts val="0"/>
              </a:spcAft>
              <a:buClr>
                <a:schemeClr val="dk1"/>
              </a:buClr>
              <a:buSzPts val="2000"/>
              <a:buNone/>
            </a:pPr>
            <a:r>
              <a:t/>
            </a:r>
            <a:endParaRPr sz="2000">
              <a:solidFill>
                <a:srgbClr val="FFFF00"/>
              </a:solidFill>
            </a:endParaRPr>
          </a:p>
          <a:p>
            <a:pPr indent="0" lvl="0" marL="0" rtl="0" algn="l">
              <a:lnSpc>
                <a:spcPct val="110000"/>
              </a:lnSpc>
              <a:spcBef>
                <a:spcPts val="1000"/>
              </a:spcBef>
              <a:spcAft>
                <a:spcPts val="0"/>
              </a:spcAft>
              <a:buClr>
                <a:srgbClr val="FFFF00"/>
              </a:buClr>
              <a:buSzPts val="2000"/>
              <a:buNone/>
            </a:pPr>
            <a:r>
              <a:rPr lang="en-US" sz="2000">
                <a:solidFill>
                  <a:srgbClr val="FFFF00"/>
                </a:solidFill>
              </a:rPr>
              <a:t>Thanks to a huge team in Japan, US and Europe working tirelessly, and through the pandemic, for 7 years to get us to this point!</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75" name="Shape 575"/>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1" name="Shape 161"/>
        <p:cNvGrpSpPr/>
        <p:nvPr/>
      </p:nvGrpSpPr>
      <p:grpSpPr>
        <a:xfrm>
          <a:off x="0" y="0"/>
          <a:ext cx="0" cy="0"/>
          <a:chOff x="0" y="0"/>
          <a:chExt cx="0" cy="0"/>
        </a:xfrm>
      </p:grpSpPr>
      <p:pic>
        <p:nvPicPr>
          <p:cNvPr descr="SXIperseusWOreg.png" id="162" name="Google Shape;162;p5"/>
          <p:cNvPicPr preferRelativeResize="0"/>
          <p:nvPr/>
        </p:nvPicPr>
        <p:blipFill rotWithShape="1">
          <a:blip r:embed="rId3">
            <a:alphaModFix/>
          </a:blip>
          <a:srcRect b="0" l="0" r="0" t="0"/>
          <a:stretch/>
        </p:blipFill>
        <p:spPr>
          <a:xfrm>
            <a:off x="169338" y="1090083"/>
            <a:ext cx="5057898" cy="5397500"/>
          </a:xfrm>
          <a:prstGeom prst="rect">
            <a:avLst/>
          </a:prstGeom>
          <a:noFill/>
          <a:ln>
            <a:noFill/>
          </a:ln>
        </p:spPr>
      </p:pic>
      <p:sp>
        <p:nvSpPr>
          <p:cNvPr id="163" name="Google Shape;163;p5"/>
          <p:cNvSpPr txBox="1"/>
          <p:nvPr>
            <p:ph type="title"/>
          </p:nvPr>
        </p:nvSpPr>
        <p:spPr>
          <a:xfrm>
            <a:off x="92099" y="0"/>
            <a:ext cx="7308620" cy="8617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3200"/>
              <a:buFont typeface="Helvetica Neue"/>
              <a:buNone/>
            </a:pPr>
            <a:r>
              <a:rPr b="1" lang="en-US">
                <a:solidFill>
                  <a:srgbClr val="92D050"/>
                </a:solidFill>
                <a:latin typeface="Helvetica Neue"/>
                <a:ea typeface="Helvetica Neue"/>
                <a:cs typeface="Helvetica Neue"/>
                <a:sym typeface="Helvetica Neue"/>
              </a:rPr>
              <a:t>X-ray image from Hitomi SXI</a:t>
            </a:r>
            <a:endParaRPr b="1">
              <a:solidFill>
                <a:srgbClr val="92D050"/>
              </a:solidFill>
              <a:latin typeface="Helvetica Neue"/>
              <a:ea typeface="Helvetica Neue"/>
              <a:cs typeface="Helvetica Neue"/>
              <a:sym typeface="Helvetica Neue"/>
            </a:endParaRPr>
          </a:p>
        </p:txBody>
      </p:sp>
      <p:sp>
        <p:nvSpPr>
          <p:cNvPr id="164" name="Google Shape;164;p5"/>
          <p:cNvSpPr txBox="1"/>
          <p:nvPr>
            <p:ph idx="1" type="body"/>
          </p:nvPr>
        </p:nvSpPr>
        <p:spPr>
          <a:xfrm>
            <a:off x="5280151" y="1090083"/>
            <a:ext cx="3673347" cy="539749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FF00"/>
              </a:buClr>
              <a:buSzPts val="2400"/>
              <a:buChar char="•"/>
            </a:pPr>
            <a:r>
              <a:rPr lang="en-US" sz="2400">
                <a:solidFill>
                  <a:srgbClr val="FFFF00"/>
                </a:solidFill>
                <a:latin typeface="Helvetica Neue"/>
                <a:ea typeface="Helvetica Neue"/>
                <a:cs typeface="Helvetica Neue"/>
                <a:sym typeface="Helvetica Neue"/>
              </a:rPr>
              <a:t>2 x 2 mosaic using 4 chips = 38′ × 38′ </a:t>
            </a:r>
            <a:endParaRPr/>
          </a:p>
          <a:p>
            <a:pPr indent="-228600" lvl="1" marL="685800" rtl="0" algn="l">
              <a:lnSpc>
                <a:spcPct val="90000"/>
              </a:lnSpc>
              <a:spcBef>
                <a:spcPts val="500"/>
              </a:spcBef>
              <a:spcAft>
                <a:spcPts val="0"/>
              </a:spcAft>
              <a:buClr>
                <a:srgbClr val="FFFF00"/>
              </a:buClr>
              <a:buSzPts val="2000"/>
              <a:buChar char="-"/>
            </a:pPr>
            <a:r>
              <a:rPr lang="en-US" sz="2000">
                <a:solidFill>
                  <a:srgbClr val="FFFF00"/>
                </a:solidFill>
                <a:latin typeface="Helvetica Neue"/>
                <a:ea typeface="Helvetica Neue"/>
                <a:cs typeface="Helvetica Neue"/>
                <a:sym typeface="Helvetica Neue"/>
              </a:rPr>
              <a:t>complementary to Resolve</a:t>
            </a:r>
            <a:endParaRPr sz="1600">
              <a:solidFill>
                <a:srgbClr val="FFFF00"/>
              </a:solidFill>
              <a:latin typeface="Helvetica Neue"/>
              <a:ea typeface="Helvetica Neue"/>
              <a:cs typeface="Helvetica Neue"/>
              <a:sym typeface="Helvetica Neue"/>
            </a:endParaRPr>
          </a:p>
          <a:p>
            <a:pPr indent="-228600" lvl="0" marL="228600" rtl="0" algn="l">
              <a:lnSpc>
                <a:spcPct val="90000"/>
              </a:lnSpc>
              <a:spcBef>
                <a:spcPts val="1000"/>
              </a:spcBef>
              <a:spcAft>
                <a:spcPts val="0"/>
              </a:spcAft>
              <a:buClr>
                <a:srgbClr val="FFFF00"/>
              </a:buClr>
              <a:buSzPts val="2400"/>
              <a:buChar char="•"/>
            </a:pPr>
            <a:r>
              <a:rPr lang="en-US" sz="2400">
                <a:solidFill>
                  <a:srgbClr val="FFFF00"/>
                </a:solidFill>
                <a:latin typeface="Helvetica Neue"/>
                <a:ea typeface="Helvetica Neue"/>
                <a:cs typeface="Helvetica Neue"/>
                <a:sym typeface="Helvetica Neue"/>
              </a:rPr>
              <a:t>Finer pixel size</a:t>
            </a:r>
            <a:endParaRPr/>
          </a:p>
          <a:p>
            <a:pPr indent="0" lvl="1" marL="457200" rtl="0" algn="l">
              <a:lnSpc>
                <a:spcPct val="90000"/>
              </a:lnSpc>
              <a:spcBef>
                <a:spcPts val="500"/>
              </a:spcBef>
              <a:spcAft>
                <a:spcPts val="0"/>
              </a:spcAft>
              <a:buClr>
                <a:srgbClr val="FFFF00"/>
              </a:buClr>
              <a:buSzPts val="2000"/>
              <a:buNone/>
            </a:pPr>
            <a:r>
              <a:rPr lang="en-US">
                <a:solidFill>
                  <a:srgbClr val="FFFF00"/>
                </a:solidFill>
                <a:latin typeface="Helvetica Neue"/>
                <a:ea typeface="Helvetica Neue"/>
                <a:cs typeface="Helvetica Neue"/>
                <a:sym typeface="Helvetica Neue"/>
              </a:rPr>
              <a:t>1.74</a:t>
            </a:r>
            <a:r>
              <a:rPr lang="en-US" sz="2000">
                <a:solidFill>
                  <a:srgbClr val="FFFF00"/>
                </a:solidFill>
                <a:latin typeface="Helvetica Neue"/>
                <a:ea typeface="Helvetica Neue"/>
                <a:cs typeface="Helvetica Neue"/>
                <a:sym typeface="Helvetica Neue"/>
              </a:rPr>
              <a:t>” in </a:t>
            </a:r>
            <a:r>
              <a:rPr i="1" lang="en-US" sz="2000">
                <a:solidFill>
                  <a:srgbClr val="FFFF00"/>
                </a:solidFill>
                <a:latin typeface="Helvetica Neue"/>
                <a:ea typeface="Helvetica Neue"/>
                <a:cs typeface="Helvetica Neue"/>
                <a:sym typeface="Helvetica Neue"/>
              </a:rPr>
              <a:t>Xtend</a:t>
            </a:r>
            <a:r>
              <a:rPr lang="en-US" sz="2000">
                <a:solidFill>
                  <a:srgbClr val="FFFF00"/>
                </a:solidFill>
                <a:latin typeface="Helvetica Neue"/>
                <a:ea typeface="Helvetica Neue"/>
                <a:cs typeface="Helvetica Neue"/>
                <a:sym typeface="Helvetica Neue"/>
              </a:rPr>
              <a:t> vs </a:t>
            </a:r>
            <a:r>
              <a:rPr lang="en-US">
                <a:solidFill>
                  <a:srgbClr val="FFFF00"/>
                </a:solidFill>
                <a:latin typeface="Helvetica Neue"/>
                <a:ea typeface="Helvetica Neue"/>
                <a:cs typeface="Helvetica Neue"/>
                <a:sym typeface="Helvetica Neue"/>
              </a:rPr>
              <a:t>30</a:t>
            </a:r>
            <a:r>
              <a:rPr lang="en-US" sz="2000">
                <a:solidFill>
                  <a:srgbClr val="FFFF00"/>
                </a:solidFill>
                <a:latin typeface="Helvetica Neue"/>
                <a:ea typeface="Helvetica Neue"/>
                <a:cs typeface="Helvetica Neue"/>
                <a:sym typeface="Helvetica Neue"/>
              </a:rPr>
              <a:t>” in </a:t>
            </a:r>
            <a:r>
              <a:rPr i="1" lang="en-US" sz="2000">
                <a:solidFill>
                  <a:srgbClr val="FFFF00"/>
                </a:solidFill>
                <a:latin typeface="Helvetica Neue"/>
                <a:ea typeface="Helvetica Neue"/>
                <a:cs typeface="Helvetica Neue"/>
                <a:sym typeface="Helvetica Neue"/>
              </a:rPr>
              <a:t>Resolve</a:t>
            </a:r>
            <a:endParaRPr/>
          </a:p>
          <a:p>
            <a:pPr indent="-101600" lvl="1" marL="685800" rtl="0" algn="l">
              <a:lnSpc>
                <a:spcPct val="90000"/>
              </a:lnSpc>
              <a:spcBef>
                <a:spcPts val="500"/>
              </a:spcBef>
              <a:spcAft>
                <a:spcPts val="0"/>
              </a:spcAft>
              <a:buClr>
                <a:schemeClr val="dk1"/>
              </a:buClr>
              <a:buSzPts val="2000"/>
              <a:buNone/>
            </a:pPr>
            <a:r>
              <a:t/>
            </a:r>
            <a:endParaRPr sz="2000">
              <a:solidFill>
                <a:schemeClr val="lt1"/>
              </a:solidFill>
              <a:latin typeface="Helvetica Neue"/>
              <a:ea typeface="Helvetica Neue"/>
              <a:cs typeface="Helvetica Neue"/>
              <a:sym typeface="Helvetica Neue"/>
            </a:endParaRPr>
          </a:p>
        </p:txBody>
      </p:sp>
      <p:sp>
        <p:nvSpPr>
          <p:cNvPr id="165" name="Google Shape;165;p5"/>
          <p:cNvSpPr txBox="1"/>
          <p:nvPr/>
        </p:nvSpPr>
        <p:spPr>
          <a:xfrm>
            <a:off x="1312332" y="2239227"/>
            <a:ext cx="229314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rgbClr val="FFFFFF"/>
                </a:solidFill>
                <a:latin typeface="Helvetica Neue"/>
                <a:ea typeface="Helvetica Neue"/>
                <a:cs typeface="Helvetica Neue"/>
                <a:sym typeface="Helvetica Neue"/>
              </a:rPr>
              <a:t>The Perseus cluster</a:t>
            </a:r>
            <a:endParaRPr i="1" sz="1800">
              <a:solidFill>
                <a:srgbClr val="FFFFFF"/>
              </a:solidFill>
              <a:latin typeface="Helvetica Neue"/>
              <a:ea typeface="Helvetica Neue"/>
              <a:cs typeface="Helvetica Neue"/>
              <a:sym typeface="Helvetica Neue"/>
            </a:endParaRPr>
          </a:p>
        </p:txBody>
      </p:sp>
      <p:cxnSp>
        <p:nvCxnSpPr>
          <p:cNvPr id="166" name="Google Shape;166;p5"/>
          <p:cNvCxnSpPr/>
          <p:nvPr/>
        </p:nvCxnSpPr>
        <p:spPr>
          <a:xfrm>
            <a:off x="1481666" y="1238250"/>
            <a:ext cx="3619501" cy="1111250"/>
          </a:xfrm>
          <a:prstGeom prst="straightConnector1">
            <a:avLst/>
          </a:prstGeom>
          <a:solidFill>
            <a:schemeClr val="accent1"/>
          </a:solidFill>
          <a:ln cap="flat" cmpd="sng" w="50800">
            <a:solidFill>
              <a:schemeClr val="lt1"/>
            </a:solidFill>
            <a:prstDash val="solid"/>
            <a:miter lim="800000"/>
            <a:headEnd len="med" w="med" type="stealth"/>
            <a:tailEnd len="med" w="med" type="stealth"/>
          </a:ln>
        </p:spPr>
      </p:cxnSp>
      <p:sp>
        <p:nvSpPr>
          <p:cNvPr id="167" name="Google Shape;167;p5"/>
          <p:cNvSpPr txBox="1"/>
          <p:nvPr/>
        </p:nvSpPr>
        <p:spPr>
          <a:xfrm rot="960000">
            <a:off x="2713875" y="1436056"/>
            <a:ext cx="134363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38 arcmin</a:t>
            </a:r>
            <a:endParaRPr sz="1800">
              <a:solidFill>
                <a:schemeClr val="lt1"/>
              </a:solidFill>
              <a:latin typeface="Arial"/>
              <a:ea typeface="Arial"/>
              <a:cs typeface="Arial"/>
              <a:sym typeface="Arial"/>
            </a:endParaRPr>
          </a:p>
        </p:txBody>
      </p:sp>
      <p:sp>
        <p:nvSpPr>
          <p:cNvPr id="168" name="Google Shape;168;p5"/>
          <p:cNvSpPr txBox="1"/>
          <p:nvPr/>
        </p:nvSpPr>
        <p:spPr>
          <a:xfrm>
            <a:off x="499515" y="2746788"/>
            <a:ext cx="66156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800">
                <a:solidFill>
                  <a:schemeClr val="lt1"/>
                </a:solidFill>
                <a:latin typeface="Arial"/>
                <a:ea typeface="Arial"/>
                <a:cs typeface="Arial"/>
                <a:sym typeface="Arial"/>
              </a:rPr>
              <a:t>55</a:t>
            </a:r>
            <a:r>
              <a:rPr lang="en-US" sz="1800">
                <a:solidFill>
                  <a:schemeClr val="lt1"/>
                </a:solidFill>
                <a:latin typeface="Arial"/>
                <a:ea typeface="Arial"/>
                <a:cs typeface="Arial"/>
                <a:sym typeface="Arial"/>
              </a:rPr>
              <a:t>Fe</a:t>
            </a:r>
            <a:endParaRPr sz="1800">
              <a:solidFill>
                <a:schemeClr val="lt1"/>
              </a:solidFill>
              <a:latin typeface="Arial"/>
              <a:ea typeface="Arial"/>
              <a:cs typeface="Arial"/>
              <a:sym typeface="Arial"/>
            </a:endParaRPr>
          </a:p>
        </p:txBody>
      </p:sp>
      <p:sp>
        <p:nvSpPr>
          <p:cNvPr id="169" name="Google Shape;169;p5"/>
          <p:cNvSpPr txBox="1"/>
          <p:nvPr/>
        </p:nvSpPr>
        <p:spPr>
          <a:xfrm>
            <a:off x="4250249" y="3798771"/>
            <a:ext cx="66156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800">
                <a:solidFill>
                  <a:schemeClr val="lt1"/>
                </a:solidFill>
                <a:latin typeface="Arial"/>
                <a:ea typeface="Arial"/>
                <a:cs typeface="Arial"/>
                <a:sym typeface="Arial"/>
              </a:rPr>
              <a:t>55</a:t>
            </a:r>
            <a:r>
              <a:rPr lang="en-US" sz="1800">
                <a:solidFill>
                  <a:schemeClr val="lt1"/>
                </a:solidFill>
                <a:latin typeface="Arial"/>
                <a:ea typeface="Arial"/>
                <a:cs typeface="Arial"/>
                <a:sym typeface="Arial"/>
              </a:rPr>
              <a:t>Fe</a:t>
            </a:r>
            <a:endParaRPr sz="1800">
              <a:solidFill>
                <a:schemeClr val="lt1"/>
              </a:solidFill>
              <a:latin typeface="Arial"/>
              <a:ea typeface="Arial"/>
              <a:cs typeface="Arial"/>
              <a:sym typeface="Arial"/>
            </a:endParaRPr>
          </a:p>
        </p:txBody>
      </p:sp>
      <p:sp>
        <p:nvSpPr>
          <p:cNvPr id="170" name="Google Shape;170;p5"/>
          <p:cNvSpPr/>
          <p:nvPr/>
        </p:nvSpPr>
        <p:spPr>
          <a:xfrm rot="960000">
            <a:off x="2433570" y="3141500"/>
            <a:ext cx="321480" cy="321480"/>
          </a:xfrm>
          <a:prstGeom prst="rect">
            <a:avLst/>
          </a:prstGeom>
          <a:noFill/>
          <a:ln cap="flat" cmpd="sng" w="25400">
            <a:solidFill>
              <a:srgbClr val="008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p:txBody>
      </p:sp>
      <p:grpSp>
        <p:nvGrpSpPr>
          <p:cNvPr id="171" name="Google Shape;171;p5"/>
          <p:cNvGrpSpPr/>
          <p:nvPr/>
        </p:nvGrpSpPr>
        <p:grpSpPr>
          <a:xfrm>
            <a:off x="3232451" y="3798771"/>
            <a:ext cx="5658654" cy="2762521"/>
            <a:chOff x="3232451" y="3798771"/>
            <a:chExt cx="5658654" cy="2762521"/>
          </a:xfrm>
        </p:grpSpPr>
        <p:sp>
          <p:nvSpPr>
            <p:cNvPr id="172" name="Google Shape;172;p5"/>
            <p:cNvSpPr/>
            <p:nvPr/>
          </p:nvSpPr>
          <p:spPr>
            <a:xfrm>
              <a:off x="3232451" y="3798771"/>
              <a:ext cx="5658654" cy="2762521"/>
            </a:xfrm>
            <a:prstGeom prst="rect">
              <a:avLst/>
            </a:prstGeom>
            <a:solidFill>
              <a:schemeClr val="dk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p:txBody>
        </p:sp>
        <p:grpSp>
          <p:nvGrpSpPr>
            <p:cNvPr id="173" name="Google Shape;173;p5"/>
            <p:cNvGrpSpPr/>
            <p:nvPr/>
          </p:nvGrpSpPr>
          <p:grpSpPr>
            <a:xfrm>
              <a:off x="3275615" y="3902365"/>
              <a:ext cx="5465414" cy="2523834"/>
              <a:chOff x="3325462" y="3989916"/>
              <a:chExt cx="4946491" cy="2284204"/>
            </a:xfrm>
          </p:grpSpPr>
          <p:pic>
            <p:nvPicPr>
              <p:cNvPr descr="スクリーンショット 2016-09-12 23.42.08.png" id="174" name="Google Shape;174;p5"/>
              <p:cNvPicPr preferRelativeResize="0"/>
              <p:nvPr/>
            </p:nvPicPr>
            <p:blipFill rotWithShape="1">
              <a:blip r:embed="rId4">
                <a:alphaModFix/>
              </a:blip>
              <a:srcRect b="0" l="0" r="0" t="0"/>
              <a:stretch/>
            </p:blipFill>
            <p:spPr>
              <a:xfrm>
                <a:off x="5848158" y="3989916"/>
                <a:ext cx="2423795" cy="2284204"/>
              </a:xfrm>
              <a:prstGeom prst="rect">
                <a:avLst/>
              </a:prstGeom>
              <a:noFill/>
              <a:ln>
                <a:noFill/>
              </a:ln>
            </p:spPr>
          </p:pic>
          <p:pic>
            <p:nvPicPr>
              <p:cNvPr descr="SXIperseusZoom.png" id="175" name="Google Shape;175;p5"/>
              <p:cNvPicPr preferRelativeResize="0"/>
              <p:nvPr/>
            </p:nvPicPr>
            <p:blipFill rotWithShape="1">
              <a:blip r:embed="rId5">
                <a:alphaModFix/>
              </a:blip>
              <a:srcRect b="0" l="0" r="0" t="0"/>
              <a:stretch/>
            </p:blipFill>
            <p:spPr>
              <a:xfrm>
                <a:off x="3325462" y="3989916"/>
                <a:ext cx="2369519" cy="2254897"/>
              </a:xfrm>
              <a:prstGeom prst="rect">
                <a:avLst/>
              </a:prstGeom>
              <a:noFill/>
              <a:ln>
                <a:noFill/>
              </a:ln>
            </p:spPr>
          </p:pic>
        </p:grpSp>
        <p:sp>
          <p:nvSpPr>
            <p:cNvPr id="176" name="Google Shape;176;p5"/>
            <p:cNvSpPr txBox="1"/>
            <p:nvPr/>
          </p:nvSpPr>
          <p:spPr>
            <a:xfrm>
              <a:off x="3459774" y="6118250"/>
              <a:ext cx="12953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rgbClr val="FFFFFF"/>
                  </a:solidFill>
                  <a:latin typeface="Helvetica Neue"/>
                  <a:ea typeface="Helvetica Neue"/>
                  <a:cs typeface="Helvetica Neue"/>
                  <a:sym typeface="Helvetica Neue"/>
                </a:rPr>
                <a:t>SXI image</a:t>
              </a:r>
              <a:endParaRPr i="1" sz="1800">
                <a:solidFill>
                  <a:srgbClr val="FFFFFF"/>
                </a:solidFill>
                <a:latin typeface="Helvetica Neue"/>
                <a:ea typeface="Helvetica Neue"/>
                <a:cs typeface="Helvetica Neue"/>
                <a:sym typeface="Helvetica Neue"/>
              </a:endParaRPr>
            </a:p>
          </p:txBody>
        </p:sp>
        <p:sp>
          <p:nvSpPr>
            <p:cNvPr id="177" name="Google Shape;177;p5"/>
            <p:cNvSpPr txBox="1"/>
            <p:nvPr/>
          </p:nvSpPr>
          <p:spPr>
            <a:xfrm>
              <a:off x="6383865" y="6118250"/>
              <a:ext cx="139517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rgbClr val="FFFFFF"/>
                  </a:solidFill>
                  <a:latin typeface="Helvetica Neue"/>
                  <a:ea typeface="Helvetica Neue"/>
                  <a:cs typeface="Helvetica Neue"/>
                  <a:sym typeface="Helvetica Neue"/>
                </a:rPr>
                <a:t>SXS image</a:t>
              </a:r>
              <a:endParaRPr i="1" sz="1800">
                <a:solidFill>
                  <a:srgbClr val="FFFFFF"/>
                </a:solidFill>
                <a:latin typeface="Helvetica Neue"/>
                <a:ea typeface="Helvetica Neue"/>
                <a:cs typeface="Helvetica Neue"/>
                <a:sym typeface="Helvetica Neue"/>
              </a:endParaRPr>
            </a:p>
          </p:txBody>
        </p:sp>
      </p:grpSp>
      <p:grpSp>
        <p:nvGrpSpPr>
          <p:cNvPr id="178" name="Google Shape;178;p5"/>
          <p:cNvGrpSpPr/>
          <p:nvPr/>
        </p:nvGrpSpPr>
        <p:grpSpPr>
          <a:xfrm>
            <a:off x="2395490" y="3187700"/>
            <a:ext cx="3357610" cy="2556933"/>
            <a:chOff x="2395490" y="3187700"/>
            <a:chExt cx="3357610" cy="2556933"/>
          </a:xfrm>
        </p:grpSpPr>
        <p:cxnSp>
          <p:nvCxnSpPr>
            <p:cNvPr id="179" name="Google Shape;179;p5"/>
            <p:cNvCxnSpPr/>
            <p:nvPr/>
          </p:nvCxnSpPr>
          <p:spPr>
            <a:xfrm>
              <a:off x="2395490" y="3409950"/>
              <a:ext cx="1014460" cy="2334683"/>
            </a:xfrm>
            <a:prstGeom prst="straightConnector1">
              <a:avLst/>
            </a:prstGeom>
            <a:solidFill>
              <a:schemeClr val="accent1"/>
            </a:solidFill>
            <a:ln cap="flat" cmpd="sng" w="25400">
              <a:solidFill>
                <a:srgbClr val="008000"/>
              </a:solidFill>
              <a:prstDash val="solid"/>
              <a:round/>
              <a:headEnd len="sm" w="sm" type="none"/>
              <a:tailEnd len="sm" w="sm" type="none"/>
            </a:ln>
          </p:spPr>
        </p:cxnSp>
        <p:cxnSp>
          <p:nvCxnSpPr>
            <p:cNvPr id="180" name="Google Shape;180;p5"/>
            <p:cNvCxnSpPr/>
            <p:nvPr/>
          </p:nvCxnSpPr>
          <p:spPr>
            <a:xfrm>
              <a:off x="2793130" y="3187700"/>
              <a:ext cx="2959970" cy="1320800"/>
            </a:xfrm>
            <a:prstGeom prst="straightConnector1">
              <a:avLst/>
            </a:prstGeom>
            <a:solidFill>
              <a:schemeClr val="accent1"/>
            </a:solidFill>
            <a:ln cap="flat" cmpd="sng" w="25400">
              <a:solidFill>
                <a:srgbClr val="008000"/>
              </a:solidFill>
              <a:prstDash val="solid"/>
              <a:round/>
              <a:headEnd len="sm" w="sm" type="none"/>
              <a:tailEnd len="sm" w="sm"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5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5" name="Shape 185"/>
        <p:cNvGrpSpPr/>
        <p:nvPr/>
      </p:nvGrpSpPr>
      <p:grpSpPr>
        <a:xfrm>
          <a:off x="0" y="0"/>
          <a:ext cx="0" cy="0"/>
          <a:chOff x="0" y="0"/>
          <a:chExt cx="0" cy="0"/>
        </a:xfrm>
      </p:grpSpPr>
      <p:sp>
        <p:nvSpPr>
          <p:cNvPr id="186" name="Google Shape;186;p6"/>
          <p:cNvSpPr txBox="1"/>
          <p:nvPr>
            <p:ph type="title"/>
          </p:nvPr>
        </p:nvSpPr>
        <p:spPr>
          <a:xfrm>
            <a:off x="92098" y="0"/>
            <a:ext cx="8126992" cy="8617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2D050"/>
              </a:buClr>
              <a:buSzPts val="2400"/>
              <a:buFont typeface="Arial"/>
              <a:buNone/>
            </a:pPr>
            <a:r>
              <a:rPr lang="en-US" sz="2400">
                <a:solidFill>
                  <a:srgbClr val="92D050"/>
                </a:solidFill>
              </a:rPr>
              <a:t>Resolve Top-level Performance Requirements</a:t>
            </a:r>
            <a:endParaRPr/>
          </a:p>
        </p:txBody>
      </p:sp>
      <p:graphicFrame>
        <p:nvGraphicFramePr>
          <p:cNvPr id="187" name="Google Shape;187;p6"/>
          <p:cNvGraphicFramePr/>
          <p:nvPr/>
        </p:nvGraphicFramePr>
        <p:xfrm>
          <a:off x="1049382" y="1227876"/>
          <a:ext cx="3000000" cy="3000000"/>
        </p:xfrm>
        <a:graphic>
          <a:graphicData uri="http://schemas.openxmlformats.org/drawingml/2006/table">
            <a:tbl>
              <a:tblPr bandRow="1" firstRow="1">
                <a:noFill/>
                <a:tableStyleId>{5ACF2100-497B-48EA-BB2A-4F6AA07F0478}</a:tableStyleId>
              </a:tblPr>
              <a:tblGrid>
                <a:gridCol w="2104275"/>
                <a:gridCol w="2592300"/>
                <a:gridCol w="2348675"/>
              </a:tblGrid>
              <a:tr h="401825">
                <a:tc>
                  <a:txBody>
                    <a:bodyPr/>
                    <a:lstStyle/>
                    <a:p>
                      <a:pPr indent="0" lvl="0" marL="0" marR="0" rtl="0" algn="ctr">
                        <a:lnSpc>
                          <a:spcPct val="100000"/>
                        </a:lnSpc>
                        <a:spcBef>
                          <a:spcPts val="0"/>
                        </a:spcBef>
                        <a:spcAft>
                          <a:spcPts val="0"/>
                        </a:spcAft>
                        <a:buClr>
                          <a:schemeClr val="dk1"/>
                        </a:buClr>
                        <a:buSzPts val="3420"/>
                        <a:buFont typeface="Gill Sans"/>
                        <a:buNone/>
                      </a:pPr>
                      <a:r>
                        <a:rPr lang="en-US" sz="2000" u="none" cap="none" strike="noStrike"/>
                        <a:t>Parameter</a:t>
                      </a:r>
                      <a:endParaRPr b="1" i="0" sz="2000" u="none" cap="none" strike="noStrike">
                        <a:solidFill>
                          <a:schemeClr val="lt1"/>
                        </a:solidFill>
                        <a:latin typeface="Arial"/>
                        <a:ea typeface="Arial"/>
                        <a:cs typeface="Arial"/>
                        <a:sym typeface="Arial"/>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60066"/>
                    </a:solidFill>
                  </a:tcPr>
                </a:tc>
                <a:tc>
                  <a:txBody>
                    <a:bodyPr/>
                    <a:lstStyle/>
                    <a:p>
                      <a:pPr indent="0" lvl="0" marL="0" marR="0" rtl="0" algn="ctr">
                        <a:lnSpc>
                          <a:spcPct val="100000"/>
                        </a:lnSpc>
                        <a:spcBef>
                          <a:spcPts val="0"/>
                        </a:spcBef>
                        <a:spcAft>
                          <a:spcPts val="0"/>
                        </a:spcAft>
                        <a:buClr>
                          <a:schemeClr val="dk1"/>
                        </a:buClr>
                        <a:buSzPts val="3420"/>
                        <a:buFont typeface="Gill Sans"/>
                        <a:buNone/>
                      </a:pPr>
                      <a:r>
                        <a:rPr lang="en-US" sz="2000" u="none" cap="none" strike="noStrike"/>
                        <a:t>Requirement</a:t>
                      </a:r>
                      <a:endParaRPr b="1" i="0" sz="2000" u="none" cap="none" strike="noStrike">
                        <a:solidFill>
                          <a:schemeClr val="lt1"/>
                        </a:solidFill>
                        <a:latin typeface="Arial"/>
                        <a:ea typeface="Arial"/>
                        <a:cs typeface="Arial"/>
                        <a:sym typeface="Arial"/>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60066"/>
                    </a:solidFill>
                  </a:tcPr>
                </a:tc>
                <a:tc>
                  <a:txBody>
                    <a:bodyPr/>
                    <a:lstStyle/>
                    <a:p>
                      <a:pPr indent="0" lvl="0" marL="0" marR="0" rtl="0" algn="ctr">
                        <a:lnSpc>
                          <a:spcPct val="100000"/>
                        </a:lnSpc>
                        <a:spcBef>
                          <a:spcPts val="0"/>
                        </a:spcBef>
                        <a:spcAft>
                          <a:spcPts val="0"/>
                        </a:spcAft>
                        <a:buClr>
                          <a:schemeClr val="lt1"/>
                        </a:buClr>
                        <a:buSzPts val="3420"/>
                        <a:buFont typeface="Gill Sans"/>
                        <a:buNone/>
                      </a:pPr>
                      <a:r>
                        <a:rPr b="1" i="0" lang="en-US" sz="2000" u="none" cap="none" strike="noStrike">
                          <a:solidFill>
                            <a:schemeClr val="lt1"/>
                          </a:solidFill>
                          <a:latin typeface="Arial"/>
                          <a:ea typeface="Arial"/>
                          <a:cs typeface="Arial"/>
                          <a:sym typeface="Arial"/>
                        </a:rPr>
                        <a:t>Expected</a:t>
                      </a:r>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60066"/>
                    </a:solidFill>
                  </a:tcPr>
                </a:tc>
              </a:tr>
              <a:tr h="396050">
                <a:tc>
                  <a:txBody>
                    <a:bodyPr/>
                    <a:lstStyle/>
                    <a:p>
                      <a:pPr indent="0" lvl="0" marL="0" marR="0" rtl="0" algn="l">
                        <a:lnSpc>
                          <a:spcPct val="100000"/>
                        </a:lnSpc>
                        <a:spcBef>
                          <a:spcPts val="0"/>
                        </a:spcBef>
                        <a:spcAft>
                          <a:spcPts val="0"/>
                        </a:spcAft>
                        <a:buClr>
                          <a:schemeClr val="dk1"/>
                        </a:buClr>
                        <a:buSzPts val="2736"/>
                        <a:buFont typeface="Gill Sans"/>
                        <a:buNone/>
                      </a:pPr>
                      <a:r>
                        <a:rPr lang="en-US" sz="1600" u="none" cap="none" strike="noStrike"/>
                        <a:t>Energy resolution</a:t>
                      </a:r>
                      <a:endParaRPr b="0" i="0" sz="1600" u="none" cap="none" strike="noStrike">
                        <a:solidFill>
                          <a:srgbClr val="000000"/>
                        </a:solidFill>
                        <a:latin typeface="Verdana"/>
                        <a:ea typeface="Verdana"/>
                        <a:cs typeface="Verdana"/>
                        <a:sym typeface="Verdana"/>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736"/>
                        <a:buFont typeface="Gill Sans"/>
                        <a:buNone/>
                      </a:pPr>
                      <a:r>
                        <a:rPr lang="en-US" sz="1600" u="none" cap="none" strike="noStrike"/>
                        <a:t>7 eV (FWHM)</a:t>
                      </a:r>
                      <a:endParaRPr b="0" i="0" sz="1600" u="none" cap="none" strike="noStrike">
                        <a:solidFill>
                          <a:srgbClr val="000000"/>
                        </a:solidFill>
                        <a:latin typeface="Verdana"/>
                        <a:ea typeface="Verdana"/>
                        <a:cs typeface="Verdana"/>
                        <a:sym typeface="Verdana"/>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736"/>
                        <a:buFont typeface="Gill Sans"/>
                        <a:buNone/>
                      </a:pPr>
                      <a:r>
                        <a:rPr lang="en-US" sz="1600" u="none" cap="none" strike="noStrike"/>
                        <a:t>5.0 eV </a:t>
                      </a:r>
                      <a:r>
                        <a:rPr lang="en-US" sz="1600" u="none" cap="none" strike="noStrike">
                          <a:solidFill>
                            <a:srgbClr val="548135"/>
                          </a:solidFill>
                        </a:rPr>
                        <a:t>✓</a:t>
                      </a:r>
                      <a:endParaRPr b="0" i="0" sz="1600" u="none" cap="none" strike="noStrike">
                        <a:solidFill>
                          <a:srgbClr val="548135"/>
                        </a:solidFill>
                        <a:latin typeface="Arial"/>
                        <a:ea typeface="Arial"/>
                        <a:cs typeface="Arial"/>
                        <a:sym typeface="Arial"/>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96050">
                <a:tc>
                  <a:txBody>
                    <a:bodyPr/>
                    <a:lstStyle/>
                    <a:p>
                      <a:pPr indent="0" lvl="0" marL="0" marR="0" rtl="0" algn="l">
                        <a:lnSpc>
                          <a:spcPct val="100000"/>
                        </a:lnSpc>
                        <a:spcBef>
                          <a:spcPts val="0"/>
                        </a:spcBef>
                        <a:spcAft>
                          <a:spcPts val="0"/>
                        </a:spcAft>
                        <a:buClr>
                          <a:schemeClr val="dk1"/>
                        </a:buClr>
                        <a:buSzPts val="2736"/>
                        <a:buFont typeface="Gill Sans"/>
                        <a:buNone/>
                      </a:pPr>
                      <a:r>
                        <a:rPr lang="en-US" sz="1600" u="none" cap="none" strike="noStrike"/>
                        <a:t>Energy scale accuracy</a:t>
                      </a:r>
                      <a:endParaRPr b="0" i="0" sz="1600" u="none" cap="none" strike="noStrike">
                        <a:solidFill>
                          <a:srgbClr val="000000"/>
                        </a:solidFill>
                        <a:latin typeface="Verdana"/>
                        <a:ea typeface="Verdana"/>
                        <a:cs typeface="Verdana"/>
                        <a:sym typeface="Verdana"/>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736"/>
                        <a:buFont typeface="Gill Sans"/>
                        <a:buNone/>
                      </a:pPr>
                      <a:r>
                        <a:rPr lang="en-US" sz="1600" u="none" cap="none" strike="noStrike"/>
                        <a:t> ± 2 eV</a:t>
                      </a:r>
                      <a:endParaRPr b="0" i="0" sz="1600" u="none" cap="none" strike="noStrike">
                        <a:solidFill>
                          <a:srgbClr val="000000"/>
                        </a:solidFill>
                        <a:latin typeface="Verdana"/>
                        <a:ea typeface="Verdana"/>
                        <a:cs typeface="Verdana"/>
                        <a:sym typeface="Verdana"/>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736"/>
                        <a:buFont typeface="Gill Sans"/>
                        <a:buNone/>
                      </a:pPr>
                      <a:r>
                        <a:rPr lang="en-US" sz="1600" u="none" cap="none" strike="noStrike"/>
                        <a:t> ± 0.5 eV </a:t>
                      </a:r>
                      <a:r>
                        <a:rPr lang="en-US" sz="1600" u="none" cap="none" strike="noStrike">
                          <a:solidFill>
                            <a:srgbClr val="548135"/>
                          </a:solidFill>
                        </a:rPr>
                        <a:t>✓</a:t>
                      </a:r>
                      <a:endParaRPr b="0" i="0" sz="1600" u="none" cap="none" strike="noStrike">
                        <a:solidFill>
                          <a:srgbClr val="0000FF"/>
                        </a:solidFill>
                        <a:latin typeface="Arial"/>
                        <a:ea typeface="Arial"/>
                        <a:cs typeface="Arial"/>
                        <a:sym typeface="Arial"/>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96050">
                <a:tc>
                  <a:txBody>
                    <a:bodyPr/>
                    <a:lstStyle/>
                    <a:p>
                      <a:pPr indent="0" lvl="0" marL="0" marR="0" rtl="0" algn="l">
                        <a:lnSpc>
                          <a:spcPct val="100000"/>
                        </a:lnSpc>
                        <a:spcBef>
                          <a:spcPts val="0"/>
                        </a:spcBef>
                        <a:spcAft>
                          <a:spcPts val="0"/>
                        </a:spcAft>
                        <a:buClr>
                          <a:schemeClr val="dk1"/>
                        </a:buClr>
                        <a:buSzPts val="2736"/>
                        <a:buFont typeface="Gill Sans"/>
                        <a:buNone/>
                      </a:pPr>
                      <a:r>
                        <a:rPr lang="en-US" sz="1600" u="none" cap="none" strike="noStrike"/>
                        <a:t>Residual Background</a:t>
                      </a:r>
                      <a:endParaRPr b="0" i="0" sz="1600" u="none" cap="none" strike="noStrike">
                        <a:solidFill>
                          <a:srgbClr val="000000"/>
                        </a:solidFill>
                        <a:latin typeface="Verdana"/>
                        <a:ea typeface="Verdana"/>
                        <a:cs typeface="Verdana"/>
                        <a:sym typeface="Verdana"/>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736"/>
                        <a:buFont typeface="Gill Sans"/>
                        <a:buNone/>
                      </a:pPr>
                      <a:r>
                        <a:rPr lang="en-US" sz="1600" u="none" cap="none" strike="noStrike"/>
                        <a:t>2 x 10</a:t>
                      </a:r>
                      <a:r>
                        <a:rPr baseline="30000" lang="en-US" sz="1600" u="none" cap="none" strike="noStrike"/>
                        <a:t>-3</a:t>
                      </a:r>
                      <a:r>
                        <a:rPr lang="en-US" sz="1600" u="none" cap="none" strike="noStrike"/>
                        <a:t> counts/s/keV</a:t>
                      </a:r>
                      <a:endParaRPr b="0" i="0" sz="1600" u="none" cap="none" strike="noStrike">
                        <a:solidFill>
                          <a:srgbClr val="000000"/>
                        </a:solidFill>
                        <a:latin typeface="Verdana"/>
                        <a:ea typeface="Verdana"/>
                        <a:cs typeface="Verdana"/>
                        <a:sym typeface="Verdana"/>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736"/>
                        <a:buFont typeface="Gill Sans"/>
                        <a:buNone/>
                      </a:pPr>
                      <a:r>
                        <a:rPr lang="en-US" sz="1600" u="none" cap="none" strike="noStrike"/>
                        <a:t>0.8 x 10</a:t>
                      </a:r>
                      <a:r>
                        <a:rPr baseline="30000" lang="en-US" sz="1600" u="none" cap="none" strike="noStrike"/>
                        <a:t>-3</a:t>
                      </a:r>
                      <a:r>
                        <a:rPr lang="en-US" sz="1600" u="none" cap="none" strike="noStrike"/>
                        <a:t> counts/s/keV*</a:t>
                      </a:r>
                      <a:endParaRPr b="0" i="0" sz="1600" u="none" cap="none" strike="noStrike">
                        <a:solidFill>
                          <a:srgbClr val="0000FF"/>
                        </a:solidFill>
                        <a:latin typeface="Verdana"/>
                        <a:ea typeface="Verdana"/>
                        <a:cs typeface="Verdana"/>
                        <a:sym typeface="Verdana"/>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96050">
                <a:tc>
                  <a:txBody>
                    <a:bodyPr/>
                    <a:lstStyle/>
                    <a:p>
                      <a:pPr indent="0" lvl="0" marL="0" marR="0" rtl="0" algn="l">
                        <a:lnSpc>
                          <a:spcPct val="100000"/>
                        </a:lnSpc>
                        <a:spcBef>
                          <a:spcPts val="0"/>
                        </a:spcBef>
                        <a:spcAft>
                          <a:spcPts val="0"/>
                        </a:spcAft>
                        <a:buClr>
                          <a:schemeClr val="dk1"/>
                        </a:buClr>
                        <a:buSzPts val="2736"/>
                        <a:buFont typeface="Gill Sans"/>
                        <a:buNone/>
                      </a:pPr>
                      <a:r>
                        <a:rPr lang="en-US" sz="1600" u="none" cap="none" strike="noStrike"/>
                        <a:t>Field of view</a:t>
                      </a:r>
                      <a:endParaRPr b="0" i="0" sz="1600" u="none" cap="none" strike="noStrike">
                        <a:solidFill>
                          <a:srgbClr val="000000"/>
                        </a:solidFill>
                        <a:latin typeface="Verdana"/>
                        <a:ea typeface="Verdana"/>
                        <a:cs typeface="Verdana"/>
                        <a:sym typeface="Verdana"/>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736"/>
                        <a:buFont typeface="Gill Sans"/>
                        <a:buNone/>
                      </a:pPr>
                      <a:r>
                        <a:rPr lang="en-US" sz="1600" u="none" cap="none" strike="noStrike"/>
                        <a:t>2.9 x 2.9 arcmin</a:t>
                      </a:r>
                      <a:endParaRPr b="0" i="0" sz="1600" u="none" cap="none" strike="noStrike">
                        <a:solidFill>
                          <a:srgbClr val="000000"/>
                        </a:solidFill>
                        <a:latin typeface="Verdana"/>
                        <a:ea typeface="Verdana"/>
                        <a:cs typeface="Verdana"/>
                        <a:sym typeface="Verdana"/>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736"/>
                        <a:buFont typeface="Gill Sans"/>
                        <a:buNone/>
                      </a:pPr>
                      <a:r>
                        <a:rPr lang="en-US" sz="1600" u="none" cap="none" strike="noStrike"/>
                        <a:t>same, by design</a:t>
                      </a:r>
                      <a:endParaRPr b="0" i="0" sz="1600" u="none" cap="none" strike="noStrike">
                        <a:solidFill>
                          <a:srgbClr val="0000FF"/>
                        </a:solidFill>
                        <a:latin typeface="Arial"/>
                        <a:ea typeface="Arial"/>
                        <a:cs typeface="Arial"/>
                        <a:sym typeface="Arial"/>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96050">
                <a:tc>
                  <a:txBody>
                    <a:bodyPr/>
                    <a:lstStyle/>
                    <a:p>
                      <a:pPr indent="0" lvl="0" marL="0" marR="0" rtl="0" algn="l">
                        <a:lnSpc>
                          <a:spcPct val="100000"/>
                        </a:lnSpc>
                        <a:spcBef>
                          <a:spcPts val="0"/>
                        </a:spcBef>
                        <a:spcAft>
                          <a:spcPts val="0"/>
                        </a:spcAft>
                        <a:buClr>
                          <a:schemeClr val="dk1"/>
                        </a:buClr>
                        <a:buSzPts val="2736"/>
                        <a:buFont typeface="Gill Sans"/>
                        <a:buNone/>
                      </a:pPr>
                      <a:r>
                        <a:rPr lang="en-US" sz="1600" u="none" cap="none" strike="noStrike"/>
                        <a:t>Angular resolution</a:t>
                      </a:r>
                      <a:endParaRPr b="0" i="0" sz="1600" u="none" cap="none" strike="noStrike">
                        <a:solidFill>
                          <a:srgbClr val="000000"/>
                        </a:solidFill>
                        <a:latin typeface="Verdana"/>
                        <a:ea typeface="Verdana"/>
                        <a:cs typeface="Verdana"/>
                        <a:sym typeface="Verdana"/>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736"/>
                        <a:buFont typeface="Gill Sans"/>
                        <a:buNone/>
                      </a:pPr>
                      <a:r>
                        <a:rPr lang="en-US" sz="1600" u="none" cap="none" strike="noStrike"/>
                        <a:t>1.7 arcmin (HPD)</a:t>
                      </a:r>
                      <a:endParaRPr b="0" i="0" sz="1600" u="none" cap="none" strike="noStrike">
                        <a:solidFill>
                          <a:srgbClr val="000000"/>
                        </a:solidFill>
                        <a:latin typeface="Verdana"/>
                        <a:ea typeface="Verdana"/>
                        <a:cs typeface="Verdana"/>
                        <a:sym typeface="Verdana"/>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736"/>
                        <a:buFont typeface="Gill Sans"/>
                        <a:buNone/>
                      </a:pPr>
                      <a:r>
                        <a:rPr lang="en-US" sz="1600" u="none" cap="none" strike="noStrike"/>
                        <a:t>1.3 arcmin</a:t>
                      </a:r>
                      <a:endParaRPr b="0" i="0" sz="1600" u="none" cap="none" strike="noStrike">
                        <a:solidFill>
                          <a:srgbClr val="0000FF"/>
                        </a:solidFill>
                        <a:latin typeface="Arial"/>
                        <a:ea typeface="Arial"/>
                        <a:cs typeface="Arial"/>
                        <a:sym typeface="Arial"/>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96050">
                <a:tc>
                  <a:txBody>
                    <a:bodyPr/>
                    <a:lstStyle/>
                    <a:p>
                      <a:pPr indent="0" lvl="0" marL="0" marR="0" rtl="0" algn="l">
                        <a:lnSpc>
                          <a:spcPct val="100000"/>
                        </a:lnSpc>
                        <a:spcBef>
                          <a:spcPts val="0"/>
                        </a:spcBef>
                        <a:spcAft>
                          <a:spcPts val="0"/>
                        </a:spcAft>
                        <a:buClr>
                          <a:schemeClr val="dk1"/>
                        </a:buClr>
                        <a:buSzPts val="2736"/>
                        <a:buFont typeface="Gill Sans"/>
                        <a:buNone/>
                      </a:pPr>
                      <a:r>
                        <a:rPr lang="en-US" sz="1600" u="none" cap="none" strike="noStrike"/>
                        <a:t>Effective area (1 keV)</a:t>
                      </a:r>
                      <a:endParaRPr b="0" i="0" sz="1600" u="none" cap="none" strike="noStrike">
                        <a:solidFill>
                          <a:srgbClr val="000000"/>
                        </a:solidFill>
                        <a:latin typeface="Verdana"/>
                        <a:ea typeface="Verdana"/>
                        <a:cs typeface="Verdana"/>
                        <a:sym typeface="Verdana"/>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736"/>
                        <a:buFont typeface="Gill Sans"/>
                        <a:buNone/>
                      </a:pPr>
                      <a:r>
                        <a:rPr lang="en-US" sz="1600" u="none" cap="none" strike="noStrike"/>
                        <a:t>&gt; 160 cm</a:t>
                      </a:r>
                      <a:r>
                        <a:rPr baseline="30000" lang="en-US" sz="1600" u="none" cap="none" strike="noStrike"/>
                        <a:t>2 </a:t>
                      </a:r>
                      <a:endParaRPr b="0" i="0" sz="1600" u="none" cap="none" strike="noStrike">
                        <a:solidFill>
                          <a:srgbClr val="000000"/>
                        </a:solidFill>
                        <a:latin typeface="Verdana"/>
                        <a:ea typeface="Verdana"/>
                        <a:cs typeface="Verdana"/>
                        <a:sym typeface="Verdana"/>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736"/>
                        <a:buFont typeface="Gill Sans"/>
                        <a:buNone/>
                      </a:pPr>
                      <a:r>
                        <a:rPr lang="en-US" sz="1600" u="none" cap="none" strike="noStrike"/>
                        <a:t>241 cm</a:t>
                      </a:r>
                      <a:r>
                        <a:rPr baseline="30000" lang="en-US" sz="1600" u="none" cap="none" strike="noStrike"/>
                        <a:t>2</a:t>
                      </a:r>
                      <a:r>
                        <a:rPr lang="en-US" sz="1600" u="none" cap="none" strike="noStrike">
                          <a:solidFill>
                            <a:srgbClr val="548135"/>
                          </a:solidFill>
                        </a:rPr>
                        <a:t> ✓</a:t>
                      </a:r>
                      <a:endParaRPr b="0" baseline="30000" i="0" sz="1600" u="none" cap="none" strike="noStrike">
                        <a:solidFill>
                          <a:srgbClr val="0000FF"/>
                        </a:solidFill>
                        <a:latin typeface="Arial"/>
                        <a:ea typeface="Arial"/>
                        <a:cs typeface="Arial"/>
                        <a:sym typeface="Arial"/>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96050">
                <a:tc>
                  <a:txBody>
                    <a:bodyPr/>
                    <a:lstStyle/>
                    <a:p>
                      <a:pPr indent="0" lvl="0" marL="0" marR="0" rtl="0" algn="l">
                        <a:lnSpc>
                          <a:spcPct val="100000"/>
                        </a:lnSpc>
                        <a:spcBef>
                          <a:spcPts val="0"/>
                        </a:spcBef>
                        <a:spcAft>
                          <a:spcPts val="0"/>
                        </a:spcAft>
                        <a:buClr>
                          <a:schemeClr val="dk1"/>
                        </a:buClr>
                        <a:buSzPts val="2736"/>
                        <a:buFont typeface="Gill Sans"/>
                        <a:buNone/>
                      </a:pPr>
                      <a:r>
                        <a:rPr lang="en-US" sz="1600" u="none" cap="none" strike="noStrike"/>
                        <a:t>Effective area (6 keV)</a:t>
                      </a:r>
                      <a:endParaRPr b="0" i="0" sz="1600" u="none" cap="none" strike="noStrike">
                        <a:solidFill>
                          <a:srgbClr val="000000"/>
                        </a:solidFill>
                        <a:latin typeface="Verdana"/>
                        <a:ea typeface="Verdana"/>
                        <a:cs typeface="Verdana"/>
                        <a:sym typeface="Verdana"/>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736"/>
                        <a:buFont typeface="Gill Sans"/>
                        <a:buNone/>
                      </a:pPr>
                      <a:r>
                        <a:rPr lang="en-US" sz="1600" u="none" cap="none" strike="noStrike"/>
                        <a:t>&gt; 210 cm</a:t>
                      </a:r>
                      <a:r>
                        <a:rPr baseline="30000" lang="en-US" sz="1600" u="none" cap="none" strike="noStrike"/>
                        <a:t>2 </a:t>
                      </a:r>
                      <a:endParaRPr b="0" i="0" sz="1600" u="none" cap="none" strike="noStrike">
                        <a:solidFill>
                          <a:srgbClr val="000000"/>
                        </a:solidFill>
                        <a:latin typeface="Verdana"/>
                        <a:ea typeface="Verdana"/>
                        <a:cs typeface="Verdana"/>
                        <a:sym typeface="Verdana"/>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736"/>
                        <a:buFont typeface="Gill Sans"/>
                        <a:buNone/>
                      </a:pPr>
                      <a:r>
                        <a:rPr lang="en-US" sz="1600" u="none" cap="none" strike="noStrike"/>
                        <a:t>270 cm</a:t>
                      </a:r>
                      <a:r>
                        <a:rPr baseline="30000" lang="en-US" sz="1600" u="none" cap="none" strike="noStrike"/>
                        <a:t>2</a:t>
                      </a:r>
                      <a:r>
                        <a:rPr lang="en-US" sz="1600" u="none" cap="none" strike="noStrike">
                          <a:solidFill>
                            <a:srgbClr val="548135"/>
                          </a:solidFill>
                        </a:rPr>
                        <a:t> ✓</a:t>
                      </a:r>
                      <a:endParaRPr b="0" baseline="30000" i="0" sz="1600" u="none" cap="none" strike="noStrike">
                        <a:solidFill>
                          <a:srgbClr val="0000FF"/>
                        </a:solidFill>
                        <a:latin typeface="Arial"/>
                        <a:ea typeface="Arial"/>
                        <a:cs typeface="Arial"/>
                        <a:sym typeface="Arial"/>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96050">
                <a:tc>
                  <a:txBody>
                    <a:bodyPr/>
                    <a:lstStyle/>
                    <a:p>
                      <a:pPr indent="0" lvl="0" marL="0" marR="0" rtl="0" algn="l">
                        <a:lnSpc>
                          <a:spcPct val="100000"/>
                        </a:lnSpc>
                        <a:spcBef>
                          <a:spcPts val="0"/>
                        </a:spcBef>
                        <a:spcAft>
                          <a:spcPts val="0"/>
                        </a:spcAft>
                        <a:buClr>
                          <a:schemeClr val="dk1"/>
                        </a:buClr>
                        <a:buSzPts val="2736"/>
                        <a:buFont typeface="Gill Sans"/>
                        <a:buNone/>
                      </a:pPr>
                      <a:r>
                        <a:rPr lang="en-US" sz="1600" u="none" cap="none" strike="noStrike"/>
                        <a:t>LHe Lifetime</a:t>
                      </a:r>
                      <a:endParaRPr sz="1600" u="none" cap="none" strike="noStrike">
                        <a:solidFill>
                          <a:schemeClr val="dk1"/>
                        </a:solidFill>
                        <a:latin typeface="Arial"/>
                        <a:ea typeface="Arial"/>
                        <a:cs typeface="Arial"/>
                        <a:sym typeface="Arial"/>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736"/>
                        <a:buFont typeface="Gill Sans"/>
                        <a:buNone/>
                      </a:pPr>
                      <a:r>
                        <a:rPr lang="en-US" sz="1600" u="none" cap="none" strike="noStrike"/>
                        <a:t>3 years</a:t>
                      </a:r>
                      <a:endParaRPr b="0" i="0" sz="1600" u="none" cap="none" strike="noStrike">
                        <a:solidFill>
                          <a:srgbClr val="000000"/>
                        </a:solidFill>
                        <a:latin typeface="Verdana"/>
                        <a:ea typeface="Verdana"/>
                        <a:cs typeface="Verdana"/>
                        <a:sym typeface="Verdana"/>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736"/>
                        <a:buFont typeface="Gill Sans"/>
                        <a:buNone/>
                      </a:pPr>
                      <a:r>
                        <a:rPr lang="en-US" sz="1600" u="none" cap="none" strike="noStrike"/>
                        <a:t>&gt; 3 years*</a:t>
                      </a:r>
                      <a:endParaRPr b="0" i="0" sz="1600" u="none" cap="none" strike="noStrike">
                        <a:solidFill>
                          <a:srgbClr val="0000FF"/>
                        </a:solidFill>
                        <a:latin typeface="Arial"/>
                        <a:ea typeface="Arial"/>
                        <a:cs typeface="Arial"/>
                        <a:sym typeface="Arial"/>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96050">
                <a:tc>
                  <a:txBody>
                    <a:bodyPr/>
                    <a:lstStyle/>
                    <a:p>
                      <a:pPr indent="0" lvl="0" marL="0" marR="0" rtl="0" algn="l">
                        <a:lnSpc>
                          <a:spcPct val="100000"/>
                        </a:lnSpc>
                        <a:spcBef>
                          <a:spcPts val="0"/>
                        </a:spcBef>
                        <a:spcAft>
                          <a:spcPts val="0"/>
                        </a:spcAft>
                        <a:buClr>
                          <a:schemeClr val="dk1"/>
                        </a:buClr>
                        <a:buSzPts val="2736"/>
                        <a:buFont typeface="Gill Sans"/>
                        <a:buNone/>
                      </a:pPr>
                      <a:r>
                        <a:rPr lang="en-US" sz="1600" u="none" cap="none" strike="noStrike"/>
                        <a:t>Operational Efficiency</a:t>
                      </a:r>
                      <a:endParaRPr sz="1600" u="none" cap="none" strike="noStrike">
                        <a:solidFill>
                          <a:schemeClr val="dk1"/>
                        </a:solidFill>
                        <a:latin typeface="Arial"/>
                        <a:ea typeface="Arial"/>
                        <a:cs typeface="Arial"/>
                        <a:sym typeface="Arial"/>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736"/>
                        <a:buFont typeface="Gill Sans"/>
                        <a:buNone/>
                      </a:pPr>
                      <a:r>
                        <a:rPr lang="en-US" sz="1600" u="none" cap="none" strike="noStrike"/>
                        <a:t>&gt; 90%</a:t>
                      </a:r>
                      <a:endParaRPr sz="1600" u="none" cap="none" strike="noStrike">
                        <a:solidFill>
                          <a:schemeClr val="dk1"/>
                        </a:solidFill>
                        <a:latin typeface="Arial"/>
                        <a:ea typeface="Arial"/>
                        <a:cs typeface="Arial"/>
                        <a:sym typeface="Arial"/>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736"/>
                        <a:buFont typeface="Gill Sans"/>
                        <a:buNone/>
                      </a:pPr>
                      <a:r>
                        <a:rPr lang="en-US" sz="1600" u="none" cap="none" strike="noStrike"/>
                        <a:t>&gt; 97% (93% cryo-free)</a:t>
                      </a:r>
                      <a:endParaRPr b="0" i="0" sz="1600" u="none" cap="none" strike="noStrike">
                        <a:solidFill>
                          <a:srgbClr val="0000FF"/>
                        </a:solidFill>
                        <a:latin typeface="Arial"/>
                        <a:ea typeface="Arial"/>
                        <a:cs typeface="Arial"/>
                        <a:sym typeface="Arial"/>
                      </a:endParaRPr>
                    </a:p>
                  </a:txBody>
                  <a:tcPr marT="35725" marB="35725" marR="35725" marL="3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188" name="Google Shape;188;p6"/>
          <p:cNvSpPr txBox="1"/>
          <p:nvPr/>
        </p:nvSpPr>
        <p:spPr>
          <a:xfrm>
            <a:off x="975812" y="5407850"/>
            <a:ext cx="7348384" cy="861773"/>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lang="en-US" sz="1600">
                <a:solidFill>
                  <a:srgbClr val="FFFF00"/>
                </a:solidFill>
                <a:latin typeface="Arial"/>
                <a:ea typeface="Arial"/>
                <a:cs typeface="Arial"/>
                <a:sym typeface="Arial"/>
              </a:rPr>
              <a:t>* Hitomi in-flight performance. Should be the same for XRISM/</a:t>
            </a:r>
            <a:r>
              <a:rPr i="1" lang="en-US" sz="1600">
                <a:solidFill>
                  <a:srgbClr val="FFFF00"/>
                </a:solidFill>
                <a:latin typeface="Arial"/>
                <a:ea typeface="Arial"/>
                <a:cs typeface="Arial"/>
                <a:sym typeface="Arial"/>
              </a:rPr>
              <a:t>Resolve</a:t>
            </a:r>
            <a:endParaRPr/>
          </a:p>
          <a:p>
            <a:pPr indent="0" lvl="0" marL="0" marR="0" rtl="0" algn="l">
              <a:spcBef>
                <a:spcPts val="0"/>
              </a:spcBef>
              <a:spcAft>
                <a:spcPts val="0"/>
              </a:spcAft>
              <a:buNone/>
            </a:pPr>
            <a:r>
              <a:rPr lang="en-US" sz="1600">
                <a:solidFill>
                  <a:srgbClr val="92D050"/>
                </a:solidFill>
                <a:latin typeface="Arial"/>
                <a:ea typeface="Arial"/>
                <a:cs typeface="Arial"/>
                <a:sym typeface="Arial"/>
              </a:rPr>
              <a:t>✓</a:t>
            </a:r>
            <a:r>
              <a:rPr lang="en-US" sz="1600">
                <a:solidFill>
                  <a:srgbClr val="FFFF00"/>
                </a:solidFill>
                <a:latin typeface="Arial"/>
                <a:ea typeface="Arial"/>
                <a:cs typeface="Arial"/>
                <a:sym typeface="Arial"/>
              </a:rPr>
              <a:t> verified for Resolve at subsystem level</a:t>
            </a:r>
            <a:endParaRPr i="1" sz="1600">
              <a:solidFill>
                <a:srgbClr val="FFFF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2" name="Shape 192"/>
        <p:cNvGrpSpPr/>
        <p:nvPr/>
      </p:nvGrpSpPr>
      <p:grpSpPr>
        <a:xfrm>
          <a:off x="0" y="0"/>
          <a:ext cx="0" cy="0"/>
          <a:chOff x="0" y="0"/>
          <a:chExt cx="0" cy="0"/>
        </a:xfrm>
      </p:grpSpPr>
      <p:pic>
        <p:nvPicPr>
          <p:cNvPr descr="BG plot.jpg" id="193" name="Google Shape;193;p7"/>
          <p:cNvPicPr preferRelativeResize="0"/>
          <p:nvPr/>
        </p:nvPicPr>
        <p:blipFill rotWithShape="1">
          <a:blip r:embed="rId3">
            <a:alphaModFix/>
          </a:blip>
          <a:srcRect b="0" l="0" r="0" t="0"/>
          <a:stretch/>
        </p:blipFill>
        <p:spPr>
          <a:xfrm>
            <a:off x="353430" y="2288016"/>
            <a:ext cx="8435270" cy="4257574"/>
          </a:xfrm>
          <a:prstGeom prst="rect">
            <a:avLst/>
          </a:prstGeom>
          <a:noFill/>
          <a:ln>
            <a:noFill/>
          </a:ln>
        </p:spPr>
      </p:pic>
      <p:sp>
        <p:nvSpPr>
          <p:cNvPr id="194" name="Google Shape;194;p7"/>
          <p:cNvSpPr txBox="1"/>
          <p:nvPr/>
        </p:nvSpPr>
        <p:spPr>
          <a:xfrm>
            <a:off x="342668" y="152400"/>
            <a:ext cx="8443913" cy="56356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a:solidFill>
                  <a:srgbClr val="92D050"/>
                </a:solidFill>
                <a:latin typeface="Arial"/>
                <a:ea typeface="Arial"/>
                <a:cs typeface="Arial"/>
                <a:sym typeface="Arial"/>
              </a:rPr>
              <a:t>Anti-coincidence Detector</a:t>
            </a:r>
            <a:endParaRPr/>
          </a:p>
        </p:txBody>
      </p:sp>
      <p:sp>
        <p:nvSpPr>
          <p:cNvPr id="195" name="Google Shape;195;p7"/>
          <p:cNvSpPr txBox="1"/>
          <p:nvPr/>
        </p:nvSpPr>
        <p:spPr>
          <a:xfrm>
            <a:off x="238051" y="906969"/>
            <a:ext cx="5648944"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FFFF00"/>
                </a:solidFill>
                <a:latin typeface="Avenir"/>
                <a:ea typeface="Avenir"/>
                <a:cs typeface="Avenir"/>
                <a:sym typeface="Avenir"/>
              </a:rPr>
              <a:t>The anti-coincidence detector sits 0.6 mm behind the calorimeter array.</a:t>
            </a:r>
            <a:endParaRPr/>
          </a:p>
        </p:txBody>
      </p:sp>
      <p:pic>
        <p:nvPicPr>
          <p:cNvPr descr="∆Anti-Co Schematic" id="196" name="Google Shape;196;p7"/>
          <p:cNvPicPr preferRelativeResize="0"/>
          <p:nvPr/>
        </p:nvPicPr>
        <p:blipFill rotWithShape="1">
          <a:blip r:embed="rId4">
            <a:alphaModFix/>
          </a:blip>
          <a:srcRect b="0" l="0" r="0" t="0"/>
          <a:stretch/>
        </p:blipFill>
        <p:spPr>
          <a:xfrm>
            <a:off x="6071330" y="106319"/>
            <a:ext cx="2715251" cy="2173022"/>
          </a:xfrm>
          <a:prstGeom prst="rect">
            <a:avLst/>
          </a:prstGeom>
          <a:solidFill>
            <a:srgbClr val="BBD6EE"/>
          </a:solidFill>
          <a:ln>
            <a:noFill/>
          </a:ln>
        </p:spPr>
      </p:pic>
      <p:sp>
        <p:nvSpPr>
          <p:cNvPr id="197" name="Google Shape;197;p7"/>
          <p:cNvSpPr txBox="1"/>
          <p:nvPr/>
        </p:nvSpPr>
        <p:spPr>
          <a:xfrm>
            <a:off x="353430" y="6193676"/>
            <a:ext cx="243098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366FF"/>
                </a:solidFill>
                <a:latin typeface="Arial"/>
                <a:ea typeface="Arial"/>
                <a:cs typeface="Arial"/>
                <a:sym typeface="Arial"/>
              </a:rPr>
              <a:t>Kilbourne+2018 PASJ</a:t>
            </a:r>
            <a:endParaRPr/>
          </a:p>
        </p:txBody>
      </p:sp>
      <p:sp>
        <p:nvSpPr>
          <p:cNvPr id="198" name="Google Shape;198;p7"/>
          <p:cNvSpPr txBox="1"/>
          <p:nvPr/>
        </p:nvSpPr>
        <p:spPr>
          <a:xfrm>
            <a:off x="1047986" y="1887906"/>
            <a:ext cx="483375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FF85FF"/>
                </a:solidFill>
                <a:latin typeface="Avenir"/>
                <a:ea typeface="Avenir"/>
                <a:cs typeface="Avenir"/>
                <a:sym typeface="Avenir"/>
              </a:rPr>
              <a:t>Hitomi/SXS In-flight residual background</a:t>
            </a:r>
            <a:endParaRPr/>
          </a:p>
        </p:txBody>
      </p:sp>
      <p:sp>
        <p:nvSpPr>
          <p:cNvPr id="199" name="Google Shape;199;p7"/>
          <p:cNvSpPr txBox="1"/>
          <p:nvPr/>
        </p:nvSpPr>
        <p:spPr>
          <a:xfrm>
            <a:off x="5184161" y="3870666"/>
            <a:ext cx="3386019" cy="400110"/>
          </a:xfrm>
          <a:prstGeom prst="rect">
            <a:avLst/>
          </a:prstGeom>
          <a:noFill/>
          <a:ln>
            <a:noFill/>
          </a:ln>
        </p:spPr>
        <p:txBody>
          <a:bodyPr anchorCtr="0" anchor="t" bIns="45700" lIns="91425" spcFirstLastPara="1" rIns="91425" wrap="square" tIns="45700">
            <a:spAutoFit/>
          </a:bodyPr>
          <a:lstStyle/>
          <a:p>
            <a:pPr indent="0" lvl="1" marL="0" marR="0" rtl="0" algn="l">
              <a:spcBef>
                <a:spcPts val="0"/>
              </a:spcBef>
              <a:spcAft>
                <a:spcPts val="0"/>
              </a:spcAft>
              <a:buNone/>
            </a:pPr>
            <a:r>
              <a:rPr b="0" i="0" lang="en-US" sz="2000" u="none" cap="none" strike="noStrike">
                <a:solidFill>
                  <a:srgbClr val="0000FF"/>
                </a:solidFill>
                <a:latin typeface="Avenir"/>
                <a:ea typeface="Avenir"/>
                <a:cs typeface="Avenir"/>
                <a:sym typeface="Avenir"/>
              </a:rPr>
              <a:t>&lt; 1 photon/day/10 eV/array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3" name="Shape 203"/>
        <p:cNvGrpSpPr/>
        <p:nvPr/>
      </p:nvGrpSpPr>
      <p:grpSpPr>
        <a:xfrm>
          <a:off x="0" y="0"/>
          <a:ext cx="0" cy="0"/>
          <a:chOff x="0" y="0"/>
          <a:chExt cx="0" cy="0"/>
        </a:xfrm>
      </p:grpSpPr>
      <p:pic>
        <p:nvPicPr>
          <p:cNvPr descr="sxs_obs_vs_He_temp.pdf" id="204" name="Google Shape;204;p8"/>
          <p:cNvPicPr preferRelativeResize="0"/>
          <p:nvPr/>
        </p:nvPicPr>
        <p:blipFill rotWithShape="1">
          <a:blip r:embed="rId3">
            <a:alphaModFix/>
          </a:blip>
          <a:srcRect b="-1" l="0" r="0" t="0"/>
          <a:stretch/>
        </p:blipFill>
        <p:spPr>
          <a:xfrm>
            <a:off x="142810" y="757646"/>
            <a:ext cx="8869570" cy="3136579"/>
          </a:xfrm>
          <a:prstGeom prst="rect">
            <a:avLst/>
          </a:prstGeom>
          <a:noFill/>
          <a:ln>
            <a:noFill/>
          </a:ln>
        </p:spPr>
      </p:pic>
      <p:pic>
        <p:nvPicPr>
          <p:cNvPr id="205" name="Google Shape;205;p8"/>
          <p:cNvPicPr preferRelativeResize="0"/>
          <p:nvPr/>
        </p:nvPicPr>
        <p:blipFill rotWithShape="1">
          <a:blip r:embed="rId4">
            <a:alphaModFix/>
          </a:blip>
          <a:srcRect b="0" l="0" r="0" t="0"/>
          <a:stretch/>
        </p:blipFill>
        <p:spPr>
          <a:xfrm rot="-4380000">
            <a:off x="2577272" y="4858527"/>
            <a:ext cx="1318350" cy="1371600"/>
          </a:xfrm>
          <a:prstGeom prst="rect">
            <a:avLst/>
          </a:prstGeom>
          <a:noFill/>
          <a:ln>
            <a:noFill/>
          </a:ln>
        </p:spPr>
      </p:pic>
      <p:pic>
        <p:nvPicPr>
          <p:cNvPr id="206" name="Google Shape;206;p8"/>
          <p:cNvPicPr preferRelativeResize="0"/>
          <p:nvPr/>
        </p:nvPicPr>
        <p:blipFill rotWithShape="1">
          <a:blip r:embed="rId5">
            <a:alphaModFix/>
          </a:blip>
          <a:srcRect b="0" l="0" r="0" t="0"/>
          <a:stretch/>
        </p:blipFill>
        <p:spPr>
          <a:xfrm rot="-4387033">
            <a:off x="809685" y="4861486"/>
            <a:ext cx="1314149" cy="1371600"/>
          </a:xfrm>
          <a:prstGeom prst="rect">
            <a:avLst/>
          </a:prstGeom>
          <a:noFill/>
          <a:ln>
            <a:noFill/>
          </a:ln>
        </p:spPr>
      </p:pic>
      <p:pic>
        <p:nvPicPr>
          <p:cNvPr descr="PerseusMap_1orbit_0304_norm_3to7keV.png" id="207" name="Google Shape;207;p8"/>
          <p:cNvPicPr preferRelativeResize="0"/>
          <p:nvPr/>
        </p:nvPicPr>
        <p:blipFill rotWithShape="1">
          <a:blip r:embed="rId6">
            <a:alphaModFix/>
          </a:blip>
          <a:srcRect b="0" l="0" r="0" t="0"/>
          <a:stretch/>
        </p:blipFill>
        <p:spPr>
          <a:xfrm rot="-4350997">
            <a:off x="4406352" y="4775531"/>
            <a:ext cx="1484250" cy="1371600"/>
          </a:xfrm>
          <a:prstGeom prst="rect">
            <a:avLst/>
          </a:prstGeom>
          <a:noFill/>
          <a:ln>
            <a:noFill/>
          </a:ln>
        </p:spPr>
      </p:pic>
      <p:pic>
        <p:nvPicPr>
          <p:cNvPr descr="Perseus_Rates_160308999.png" id="208" name="Google Shape;208;p8"/>
          <p:cNvPicPr preferRelativeResize="0"/>
          <p:nvPr/>
        </p:nvPicPr>
        <p:blipFill rotWithShape="1">
          <a:blip r:embed="rId7">
            <a:alphaModFix/>
          </a:blip>
          <a:srcRect b="0" l="0" r="0" t="0"/>
          <a:stretch/>
        </p:blipFill>
        <p:spPr>
          <a:xfrm rot="-4334050">
            <a:off x="6124659" y="4765060"/>
            <a:ext cx="1501800" cy="1371600"/>
          </a:xfrm>
          <a:prstGeom prst="rect">
            <a:avLst/>
          </a:prstGeom>
          <a:noFill/>
          <a:ln>
            <a:noFill/>
          </a:ln>
        </p:spPr>
      </p:pic>
      <p:cxnSp>
        <p:nvCxnSpPr>
          <p:cNvPr id="209" name="Google Shape;209;p8"/>
          <p:cNvCxnSpPr/>
          <p:nvPr/>
        </p:nvCxnSpPr>
        <p:spPr>
          <a:xfrm rot="10800000">
            <a:off x="2320609" y="3894227"/>
            <a:ext cx="0" cy="462596"/>
          </a:xfrm>
          <a:prstGeom prst="straightConnector1">
            <a:avLst/>
          </a:prstGeom>
          <a:noFill/>
          <a:ln cap="flat" cmpd="sng" w="12700">
            <a:solidFill>
              <a:schemeClr val="lt1"/>
            </a:solidFill>
            <a:prstDash val="solid"/>
            <a:miter lim="800000"/>
            <a:headEnd len="sm" w="sm" type="none"/>
            <a:tailEnd len="med" w="med" type="stealth"/>
          </a:ln>
        </p:spPr>
      </p:cxnSp>
      <p:cxnSp>
        <p:nvCxnSpPr>
          <p:cNvPr id="210" name="Google Shape;210;p8"/>
          <p:cNvCxnSpPr/>
          <p:nvPr/>
        </p:nvCxnSpPr>
        <p:spPr>
          <a:xfrm rot="10800000">
            <a:off x="2540289" y="3906655"/>
            <a:ext cx="0" cy="450168"/>
          </a:xfrm>
          <a:prstGeom prst="straightConnector1">
            <a:avLst/>
          </a:prstGeom>
          <a:noFill/>
          <a:ln cap="flat" cmpd="sng" w="12700">
            <a:solidFill>
              <a:schemeClr val="lt1"/>
            </a:solidFill>
            <a:prstDash val="solid"/>
            <a:miter lim="800000"/>
            <a:headEnd len="sm" w="sm" type="none"/>
            <a:tailEnd len="med" w="med" type="stealth"/>
          </a:ln>
        </p:spPr>
      </p:cxnSp>
      <p:cxnSp>
        <p:nvCxnSpPr>
          <p:cNvPr id="211" name="Google Shape;211;p8"/>
          <p:cNvCxnSpPr/>
          <p:nvPr/>
        </p:nvCxnSpPr>
        <p:spPr>
          <a:xfrm rot="10800000">
            <a:off x="4181296" y="3906655"/>
            <a:ext cx="0" cy="450168"/>
          </a:xfrm>
          <a:prstGeom prst="straightConnector1">
            <a:avLst/>
          </a:prstGeom>
          <a:noFill/>
          <a:ln cap="flat" cmpd="sng" w="12700">
            <a:solidFill>
              <a:schemeClr val="lt1"/>
            </a:solidFill>
            <a:prstDash val="solid"/>
            <a:miter lim="800000"/>
            <a:headEnd len="sm" w="sm" type="none"/>
            <a:tailEnd len="med" w="med" type="stealth"/>
          </a:ln>
        </p:spPr>
      </p:cxnSp>
      <p:cxnSp>
        <p:nvCxnSpPr>
          <p:cNvPr id="212" name="Google Shape;212;p8"/>
          <p:cNvCxnSpPr/>
          <p:nvPr/>
        </p:nvCxnSpPr>
        <p:spPr>
          <a:xfrm rot="10800000">
            <a:off x="4779438" y="3906654"/>
            <a:ext cx="0" cy="450169"/>
          </a:xfrm>
          <a:prstGeom prst="straightConnector1">
            <a:avLst/>
          </a:prstGeom>
          <a:noFill/>
          <a:ln cap="flat" cmpd="sng" w="12700">
            <a:solidFill>
              <a:schemeClr val="lt1"/>
            </a:solidFill>
            <a:prstDash val="solid"/>
            <a:miter lim="800000"/>
            <a:headEnd len="sm" w="sm" type="none"/>
            <a:tailEnd len="med" w="med" type="stealth"/>
          </a:ln>
        </p:spPr>
      </p:cxnSp>
      <p:cxnSp>
        <p:nvCxnSpPr>
          <p:cNvPr id="213" name="Google Shape;213;p8"/>
          <p:cNvCxnSpPr/>
          <p:nvPr/>
        </p:nvCxnSpPr>
        <p:spPr>
          <a:xfrm flipH="1" rot="10800000">
            <a:off x="1724093" y="4356823"/>
            <a:ext cx="596516" cy="487830"/>
          </a:xfrm>
          <a:prstGeom prst="straightConnector1">
            <a:avLst/>
          </a:prstGeom>
          <a:noFill/>
          <a:ln cap="flat" cmpd="sng" w="12700">
            <a:solidFill>
              <a:schemeClr val="lt1"/>
            </a:solidFill>
            <a:prstDash val="solid"/>
            <a:miter lim="800000"/>
            <a:headEnd len="sm" w="sm" type="none"/>
            <a:tailEnd len="sm" w="sm" type="none"/>
          </a:ln>
        </p:spPr>
      </p:cxnSp>
      <p:cxnSp>
        <p:nvCxnSpPr>
          <p:cNvPr id="214" name="Google Shape;214;p8"/>
          <p:cNvCxnSpPr/>
          <p:nvPr/>
        </p:nvCxnSpPr>
        <p:spPr>
          <a:xfrm rot="10800000">
            <a:off x="2540289" y="4356823"/>
            <a:ext cx="378054" cy="362541"/>
          </a:xfrm>
          <a:prstGeom prst="straightConnector1">
            <a:avLst/>
          </a:prstGeom>
          <a:noFill/>
          <a:ln cap="flat" cmpd="sng" w="12700">
            <a:solidFill>
              <a:schemeClr val="lt1"/>
            </a:solidFill>
            <a:prstDash val="solid"/>
            <a:miter lim="800000"/>
            <a:headEnd len="sm" w="sm" type="none"/>
            <a:tailEnd len="sm" w="sm" type="none"/>
          </a:ln>
        </p:spPr>
      </p:cxnSp>
      <p:cxnSp>
        <p:nvCxnSpPr>
          <p:cNvPr id="215" name="Google Shape;215;p8"/>
          <p:cNvCxnSpPr/>
          <p:nvPr/>
        </p:nvCxnSpPr>
        <p:spPr>
          <a:xfrm rot="10800000">
            <a:off x="4181296" y="4348468"/>
            <a:ext cx="393879" cy="487830"/>
          </a:xfrm>
          <a:prstGeom prst="straightConnector1">
            <a:avLst/>
          </a:prstGeom>
          <a:noFill/>
          <a:ln cap="flat" cmpd="sng" w="12700">
            <a:solidFill>
              <a:schemeClr val="lt1"/>
            </a:solidFill>
            <a:prstDash val="solid"/>
            <a:miter lim="800000"/>
            <a:headEnd len="sm" w="sm" type="none"/>
            <a:tailEnd len="sm" w="sm" type="none"/>
          </a:ln>
        </p:spPr>
      </p:cxnSp>
      <p:cxnSp>
        <p:nvCxnSpPr>
          <p:cNvPr id="216" name="Google Shape;216;p8"/>
          <p:cNvCxnSpPr/>
          <p:nvPr/>
        </p:nvCxnSpPr>
        <p:spPr>
          <a:xfrm rot="10800000">
            <a:off x="4779438" y="4356823"/>
            <a:ext cx="1435708" cy="471008"/>
          </a:xfrm>
          <a:prstGeom prst="straightConnector1">
            <a:avLst/>
          </a:prstGeom>
          <a:noFill/>
          <a:ln cap="flat" cmpd="sng" w="12700">
            <a:solidFill>
              <a:schemeClr val="lt1"/>
            </a:solidFill>
            <a:prstDash val="solid"/>
            <a:miter lim="800000"/>
            <a:headEnd len="sm" w="sm" type="none"/>
            <a:tailEnd len="sm" w="sm" type="none"/>
          </a:ln>
        </p:spPr>
      </p:cxnSp>
      <p:sp>
        <p:nvSpPr>
          <p:cNvPr id="217" name="Google Shape;217;p8"/>
          <p:cNvSpPr txBox="1"/>
          <p:nvPr/>
        </p:nvSpPr>
        <p:spPr>
          <a:xfrm>
            <a:off x="6989377" y="3867810"/>
            <a:ext cx="209155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a:solidFill>
                  <a:schemeClr val="lt1"/>
                </a:solidFill>
                <a:latin typeface="Arial"/>
                <a:ea typeface="Arial"/>
                <a:cs typeface="Arial"/>
                <a:sym typeface="Arial"/>
              </a:rPr>
              <a:t>Mission lost due to operations mishap after 38 days!</a:t>
            </a:r>
            <a:endParaRPr/>
          </a:p>
        </p:txBody>
      </p:sp>
      <p:cxnSp>
        <p:nvCxnSpPr>
          <p:cNvPr id="218" name="Google Shape;218;p8"/>
          <p:cNvCxnSpPr/>
          <p:nvPr/>
        </p:nvCxnSpPr>
        <p:spPr>
          <a:xfrm rot="10800000">
            <a:off x="8807672" y="3447397"/>
            <a:ext cx="0" cy="483474"/>
          </a:xfrm>
          <a:prstGeom prst="straightConnector1">
            <a:avLst/>
          </a:prstGeom>
          <a:noFill/>
          <a:ln cap="flat" cmpd="sng" w="38100">
            <a:solidFill>
              <a:srgbClr val="0070C0"/>
            </a:solidFill>
            <a:prstDash val="solid"/>
            <a:miter lim="800000"/>
            <a:headEnd len="sm" w="sm" type="none"/>
            <a:tailEnd len="med" w="med" type="triangle"/>
          </a:ln>
        </p:spPr>
      </p:cxnSp>
      <p:sp>
        <p:nvSpPr>
          <p:cNvPr id="219" name="Google Shape;219;p8"/>
          <p:cNvSpPr txBox="1"/>
          <p:nvPr/>
        </p:nvSpPr>
        <p:spPr>
          <a:xfrm>
            <a:off x="2175575" y="326375"/>
            <a:ext cx="5207726"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rgbClr val="92D050"/>
                </a:solidFill>
                <a:latin typeface="Arial"/>
                <a:ea typeface="Arial"/>
                <a:cs typeface="Arial"/>
                <a:sym typeface="Arial"/>
              </a:rPr>
              <a:t>Hitomi Observational Timeline (Feb-Mar 2016)</a:t>
            </a:r>
            <a:endParaRPr/>
          </a:p>
        </p:txBody>
      </p:sp>
      <p:sp>
        <p:nvSpPr>
          <p:cNvPr id="220" name="Google Shape;220;p8"/>
          <p:cNvSpPr txBox="1"/>
          <p:nvPr/>
        </p:nvSpPr>
        <p:spPr>
          <a:xfrm>
            <a:off x="853236" y="2604325"/>
            <a:ext cx="1741714" cy="330926"/>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He tank temperature</a:t>
            </a:r>
            <a:endParaRPr/>
          </a:p>
        </p:txBody>
      </p:sp>
      <p:cxnSp>
        <p:nvCxnSpPr>
          <p:cNvPr id="221" name="Google Shape;221;p8"/>
          <p:cNvCxnSpPr/>
          <p:nvPr/>
        </p:nvCxnSpPr>
        <p:spPr>
          <a:xfrm flipH="1" rot="10800000">
            <a:off x="1785257" y="2325935"/>
            <a:ext cx="383177" cy="278390"/>
          </a:xfrm>
          <a:prstGeom prst="straightConnector1">
            <a:avLst/>
          </a:prstGeom>
          <a:noFill/>
          <a:ln cap="flat" cmpd="sng" w="19050">
            <a:solidFill>
              <a:schemeClr val="accent1"/>
            </a:solidFill>
            <a:prstDash val="solid"/>
            <a:miter lim="800000"/>
            <a:headEnd len="sm" w="sm"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5" name="Shape 225"/>
        <p:cNvGrpSpPr/>
        <p:nvPr/>
      </p:nvGrpSpPr>
      <p:grpSpPr>
        <a:xfrm>
          <a:off x="0" y="0"/>
          <a:ext cx="0" cy="0"/>
          <a:chOff x="0" y="0"/>
          <a:chExt cx="0" cy="0"/>
        </a:xfrm>
      </p:grpSpPr>
      <p:sp>
        <p:nvSpPr>
          <p:cNvPr id="226" name="Google Shape;226;p9"/>
          <p:cNvSpPr txBox="1"/>
          <p:nvPr>
            <p:ph type="title"/>
          </p:nvPr>
        </p:nvSpPr>
        <p:spPr>
          <a:xfrm>
            <a:off x="92099" y="0"/>
            <a:ext cx="8423250" cy="86177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2D050"/>
              </a:buClr>
              <a:buSzPts val="3600"/>
              <a:buFont typeface="Avenir"/>
              <a:buNone/>
            </a:pPr>
            <a:r>
              <a:rPr lang="en-US" sz="3600">
                <a:solidFill>
                  <a:srgbClr val="92D050"/>
                </a:solidFill>
                <a:latin typeface="Avenir"/>
                <a:ea typeface="Avenir"/>
                <a:cs typeface="Avenir"/>
                <a:sym typeface="Avenir"/>
              </a:rPr>
              <a:t>Hitomi SXS spectrum of Perseus cluster</a:t>
            </a:r>
            <a:endParaRPr/>
          </a:p>
        </p:txBody>
      </p:sp>
      <p:pic>
        <p:nvPicPr>
          <p:cNvPr id="227" name="Google Shape;227;p9"/>
          <p:cNvPicPr preferRelativeResize="0"/>
          <p:nvPr/>
        </p:nvPicPr>
        <p:blipFill rotWithShape="1">
          <a:blip r:embed="rId3">
            <a:alphaModFix/>
          </a:blip>
          <a:srcRect b="0" l="0" r="0" t="0"/>
          <a:stretch/>
        </p:blipFill>
        <p:spPr>
          <a:xfrm>
            <a:off x="279399" y="1425948"/>
            <a:ext cx="8613745" cy="4050791"/>
          </a:xfrm>
          <a:prstGeom prst="rect">
            <a:avLst/>
          </a:prstGeom>
          <a:noFill/>
          <a:ln>
            <a:noFill/>
          </a:ln>
        </p:spPr>
      </p:pic>
      <p:sp>
        <p:nvSpPr>
          <p:cNvPr id="228" name="Google Shape;228;p9"/>
          <p:cNvSpPr txBox="1"/>
          <p:nvPr/>
        </p:nvSpPr>
        <p:spPr>
          <a:xfrm>
            <a:off x="532352" y="5751935"/>
            <a:ext cx="636375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Avenir"/>
                <a:ea typeface="Avenir"/>
                <a:cs typeface="Avenir"/>
                <a:sym typeface="Avenir"/>
              </a:rPr>
              <a:t>BLACK: Hitomi SXS (FWHM 4.9 eV)</a:t>
            </a:r>
            <a:endParaRPr/>
          </a:p>
          <a:p>
            <a:pPr indent="0" lvl="0" marL="0" marR="0" rtl="0" algn="l">
              <a:spcBef>
                <a:spcPts val="0"/>
              </a:spcBef>
              <a:spcAft>
                <a:spcPts val="0"/>
              </a:spcAft>
              <a:buNone/>
            </a:pPr>
            <a:r>
              <a:rPr lang="en-US" sz="1800">
                <a:solidFill>
                  <a:srgbClr val="FFFF00"/>
                </a:solidFill>
                <a:latin typeface="Avenir"/>
                <a:ea typeface="Avenir"/>
                <a:cs typeface="Avenir"/>
                <a:sym typeface="Avenir"/>
              </a:rPr>
              <a:t>BLUE: Best previous spectrum (Suzaku CCD; FWHM 140 eV)</a:t>
            </a:r>
            <a:endParaRPr/>
          </a:p>
        </p:txBody>
      </p:sp>
      <p:sp>
        <p:nvSpPr>
          <p:cNvPr id="229" name="Google Shape;229;p9"/>
          <p:cNvSpPr txBox="1"/>
          <p:nvPr/>
        </p:nvSpPr>
        <p:spPr>
          <a:xfrm>
            <a:off x="6417576" y="5552240"/>
            <a:ext cx="256097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FFFF00"/>
                </a:solidFill>
                <a:latin typeface="Avenir"/>
                <a:ea typeface="Avenir"/>
                <a:cs typeface="Avenir"/>
                <a:sym typeface="Avenir"/>
              </a:rPr>
              <a:t>Hitomi Collaboration, Nature 2016</a:t>
            </a:r>
            <a:endParaRPr/>
          </a:p>
        </p:txBody>
      </p:sp>
      <p:sp>
        <p:nvSpPr>
          <p:cNvPr id="230" name="Google Shape;230;p9"/>
          <p:cNvSpPr txBox="1"/>
          <p:nvPr>
            <p:ph idx="12" type="sldNum"/>
          </p:nvPr>
        </p:nvSpPr>
        <p:spPr>
          <a:xfrm>
            <a:off x="7262572" y="6483351"/>
            <a:ext cx="1252777"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H_slide_design_SXI">
  <a:themeElements>
    <a:clrScheme name="サービス衛星OBC改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2017-10-03T13:53:47Z</dcterms:created>
  <dc:creator>Microsoft Office User</dc:creator>
</cp:coreProperties>
</file>